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64" r:id="rId6"/>
    <p:sldId id="265" r:id="rId7"/>
    <p:sldId id="259" r:id="rId8"/>
    <p:sldId id="270" r:id="rId9"/>
    <p:sldId id="271" r:id="rId10"/>
    <p:sldId id="272" r:id="rId11"/>
    <p:sldId id="276" r:id="rId12"/>
    <p:sldId id="273" r:id="rId13"/>
    <p:sldId id="274" r:id="rId14"/>
    <p:sldId id="275" r:id="rId15"/>
    <p:sldId id="267" r:id="rId16"/>
    <p:sldId id="257" r:id="rId17"/>
    <p:sldId id="266" r:id="rId18"/>
    <p:sldId id="26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6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6668-12C3-428C-A6E1-8A4A1746C1A4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29AE-48CB-4EE8-84BE-A75E1390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3708434" y="3764049"/>
            <a:ext cx="990651" cy="11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#1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HOOD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2V-4B-2R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288850" y="3899949"/>
            <a:ext cx="15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27997" y="1870061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1" y="2454836"/>
            <a:ext cx="8000999" cy="3850098"/>
            <a:chOff x="762001" y="2454836"/>
            <a:chExt cx="8000999" cy="38500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797374" y="2516637"/>
              <a:ext cx="888667" cy="1247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825758" y="3757749"/>
              <a:ext cx="853766" cy="120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676553" y="5052672"/>
              <a:ext cx="1119949" cy="899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0717" y="5145894"/>
              <a:ext cx="88532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1" y="2674179"/>
              <a:ext cx="97467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400" y="3973554"/>
              <a:ext cx="78155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1679524" y="2535478"/>
              <a:ext cx="1020619" cy="121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609957" y="2590800"/>
              <a:ext cx="1193285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2686331" y="2541861"/>
              <a:ext cx="1031525" cy="125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46527" y="2585914"/>
              <a:ext cx="104879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2700145" y="3764034"/>
              <a:ext cx="1017712" cy="120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04626" y="3849428"/>
              <a:ext cx="106980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43959" y="3745955"/>
              <a:ext cx="1002300" cy="116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773313" y="4040044"/>
              <a:ext cx="943591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11958" y="3757748"/>
              <a:ext cx="992555" cy="118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752017" y="3849428"/>
              <a:ext cx="92047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69324" y="3883243"/>
              <a:ext cx="91101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695987" y="3783270"/>
              <a:ext cx="1039441" cy="116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673599" y="4036621"/>
              <a:ext cx="112232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680339" y="4933708"/>
              <a:ext cx="1063619" cy="109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653444" y="5012272"/>
              <a:ext cx="113566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ALEXA647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672337" y="2535479"/>
              <a:ext cx="7187" cy="353549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87013" y="2509381"/>
              <a:ext cx="7925883" cy="32481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87013" y="2500346"/>
              <a:ext cx="10363" cy="3570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686329" y="2506389"/>
              <a:ext cx="2" cy="351961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699086" y="2528970"/>
              <a:ext cx="2067" cy="354728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680340" y="2509381"/>
              <a:ext cx="6399" cy="351662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43960" y="2520069"/>
              <a:ext cx="0" cy="355090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70575" y="3759065"/>
              <a:ext cx="7942320" cy="20722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772400" y="4733340"/>
              <a:ext cx="939041" cy="129266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APC-Y7</a:t>
              </a:r>
            </a:p>
            <a:p>
              <a:pPr algn="ctr"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46258" y="3757749"/>
              <a:ext cx="965154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 algn="ctr"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799662" y="4907010"/>
              <a:ext cx="7937332" cy="53400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711412" y="2454836"/>
              <a:ext cx="25582" cy="357116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25758" y="6053352"/>
              <a:ext cx="7937242" cy="17619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746258" y="2500346"/>
              <a:ext cx="1" cy="355300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695319" y="2500346"/>
              <a:ext cx="2067" cy="354728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9" y="228600"/>
            <a:ext cx="1981200" cy="14782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198120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#3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CLS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2V-2B-4Y-2R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527"/>
            <a:ext cx="1695273" cy="16952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05494"/>
            <a:ext cx="1623306" cy="162330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51391" y="1905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Quartz cuvette flow cell is gel-coupled by refraction index-matching optical gel to the florescent objective lens. Sort fractions collected jet-air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 laser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11 parameters: 9 fluorescent and two scatter parameters +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Sheath pressure is adjustable from 20,35,70 PSI at normal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Maximum of 4 way sort fractions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Aerosol Management Option(AMO) with Bio-Bubble negative 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Bio Safety Level 2+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 </a:t>
            </a:r>
            <a:r>
              <a:rPr lang="en-US" dirty="0" err="1"/>
              <a:t>xp</a:t>
            </a:r>
            <a:r>
              <a:rPr lang="en-US" dirty="0"/>
              <a:t>-Pro OS, Diva software acquisition   </a:t>
            </a:r>
          </a:p>
        </p:txBody>
      </p:sp>
    </p:spTree>
    <p:extLst>
      <p:ext uri="{BB962C8B-B14F-4D97-AF65-F5344CB8AC3E}">
        <p14:creationId xmlns:p14="http://schemas.microsoft.com/office/powerpoint/2010/main" val="78782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#4 FUSION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3V-2B-4Y-2R</a:t>
            </a:r>
          </a:p>
        </p:txBody>
      </p:sp>
      <p:pic>
        <p:nvPicPr>
          <p:cNvPr id="1026" name="Picture 2" descr="BD Biosciences FACSAria Fusion cell sorter - Features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296" r="72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21" y="139692"/>
            <a:ext cx="3173994" cy="17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BD Biosciences FACSAria Fusion cell sorter - Features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296" r="72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1940" y="139692"/>
            <a:ext cx="3203240" cy="17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1391" y="1905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Quartz cuvette flow cell is gel-coupled by refraction index-matching optical gel to the florescent objective lens. Sort fractions collected jet-air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 laser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16 parameters: 14 fluorescent and two scatter parameters +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Sheath pressure is adjustable from 20,35,70 PSI at normal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Maximum of 4 way sort fractions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Aerosol Management Option(AMO) with Bio-Bubble negative 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Bio Safety Level 2+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 </a:t>
            </a:r>
            <a:r>
              <a:rPr lang="en-US" dirty="0" err="1"/>
              <a:t>xp</a:t>
            </a:r>
            <a:r>
              <a:rPr lang="en-US" dirty="0"/>
              <a:t>-Pro OS, Diva software acquisition   </a:t>
            </a:r>
          </a:p>
        </p:txBody>
      </p:sp>
    </p:spTree>
    <p:extLst>
      <p:ext uri="{BB962C8B-B14F-4D97-AF65-F5344CB8AC3E}">
        <p14:creationId xmlns:p14="http://schemas.microsoft.com/office/powerpoint/2010/main" val="128096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156822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#1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LSR-ii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2U-6V-2B-4Y-3R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2763" l="904" r="94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6088"/>
            <a:ext cx="2438401" cy="1334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2763" l="904" r="94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8478" y="264459"/>
            <a:ext cx="2379322" cy="1371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51391" y="19050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 laser, separate interrogation of sample for each laser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17 color detection + 2 scatter parameters (from 488nm)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Hydrodynamically</a:t>
            </a:r>
            <a:r>
              <a:rPr lang="en-US" dirty="0"/>
              <a:t> focused sample interrogated within a quartz cuvette flow cell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Sample aspiration rates at 12ul, 35ul, 60ul per minute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PC Window XP, Diva version 613</a:t>
            </a:r>
          </a:p>
        </p:txBody>
      </p:sp>
    </p:spTree>
    <p:extLst>
      <p:ext uri="{BB962C8B-B14F-4D97-AF65-F5344CB8AC3E}">
        <p14:creationId xmlns:p14="http://schemas.microsoft.com/office/powerpoint/2010/main" val="136568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#2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FORTESSA 8</a:t>
            </a:r>
            <a:r>
              <a:rPr lang="en-US" sz="3500" b="1" baseline="30000" dirty="0">
                <a:latin typeface="Algerian" panose="04020705040A02060702" pitchFamily="82" charset="0"/>
              </a:rPr>
              <a:t>th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6V-2B-4Y-3R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18"/>
            <a:ext cx="2396998" cy="17977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02" y="183451"/>
            <a:ext cx="2396998" cy="179774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51391" y="19050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 laser, separate interrogation of sample for each laser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11 color detection + 2 scatter parameters (from 488nm)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Hydrodynamically</a:t>
            </a:r>
            <a:r>
              <a:rPr lang="en-US" dirty="0"/>
              <a:t> focused sample interrogated within a quartz cuvette flow cell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Sample aspiration rates at 12ul, 35ul, 60ul per minute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PC Window XP, Diva version 6.3</a:t>
            </a:r>
          </a:p>
        </p:txBody>
      </p:sp>
    </p:spTree>
    <p:extLst>
      <p:ext uri="{BB962C8B-B14F-4D97-AF65-F5344CB8AC3E}">
        <p14:creationId xmlns:p14="http://schemas.microsoft.com/office/powerpoint/2010/main" val="346874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7620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#3 FORTESSA 6</a:t>
            </a:r>
            <a:r>
              <a:rPr lang="en-US" sz="3500" b="1" baseline="30000" dirty="0">
                <a:latin typeface="Algerian" panose="04020705040A02060702" pitchFamily="82" charset="0"/>
              </a:rPr>
              <a:t>th</a:t>
            </a:r>
            <a:r>
              <a:rPr lang="en-US" sz="3500" b="1" dirty="0">
                <a:latin typeface="Algerian" panose="04020705040A02060702" pitchFamily="82" charset="0"/>
              </a:rPr>
              <a:t>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4U-5V-2B-4Y-3R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0"/>
            <a:ext cx="2396998" cy="179774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4" y="76200"/>
            <a:ext cx="2396998" cy="179774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51391" y="19050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 laser, separate interrogation of sample for each laser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11 color detection + 2 scatter parameters (from 488nm)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Hydrodynamically</a:t>
            </a:r>
            <a:r>
              <a:rPr lang="en-US" dirty="0"/>
              <a:t> focused sample interrogated within a quartz cuvette flow cell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Sample aspiration rates at 12ul, 35ul, 60ul per minute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PC Window XP, Diva version 613</a:t>
            </a:r>
          </a:p>
        </p:txBody>
      </p:sp>
    </p:spTree>
    <p:extLst>
      <p:ext uri="{BB962C8B-B14F-4D97-AF65-F5344CB8AC3E}">
        <p14:creationId xmlns:p14="http://schemas.microsoft.com/office/powerpoint/2010/main" val="331119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905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019" y="3276600"/>
            <a:ext cx="142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FLOW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CYTOMETRY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RESEARCH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LAB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340" y="4848564"/>
            <a:ext cx="22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F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L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O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W</a:t>
            </a:r>
          </a:p>
          <a:p>
            <a:endParaRPr lang="en-US" sz="1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236" y="4724400"/>
            <a:ext cx="208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C000"/>
                </a:solidFill>
              </a:rPr>
              <a:t>C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Y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T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O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M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E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T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R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Y</a:t>
            </a:r>
          </a:p>
          <a:p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4589" y="4878288"/>
            <a:ext cx="22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R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E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S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E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A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R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C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H</a:t>
            </a:r>
          </a:p>
          <a:p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524" y="4801344"/>
            <a:ext cx="183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L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A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B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O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R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A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T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O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R</a:t>
            </a:r>
          </a:p>
          <a:p>
            <a:r>
              <a:rPr lang="en-US" sz="1000" b="1" dirty="0">
                <a:solidFill>
                  <a:srgbClr val="0070C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7152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#3 FORTESSA 6</a:t>
            </a:r>
            <a:r>
              <a:rPr lang="en-US" sz="3500" b="1" baseline="30000" dirty="0">
                <a:latin typeface="Algerian" panose="04020705040A02060702" pitchFamily="82" charset="0"/>
              </a:rPr>
              <a:t>th</a:t>
            </a:r>
            <a:r>
              <a:rPr lang="en-US" sz="3500" b="1" dirty="0">
                <a:latin typeface="Algerian" panose="04020705040A02060702" pitchFamily="82" charset="0"/>
              </a:rPr>
              <a:t> CONFIG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125120"/>
            <a:ext cx="2396998" cy="179774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1" y="2609079"/>
            <a:ext cx="8001000" cy="3869095"/>
            <a:chOff x="685801" y="2609079"/>
            <a:chExt cx="8001000" cy="3869095"/>
          </a:xfrm>
        </p:grpSpPr>
        <p:sp>
          <p:nvSpPr>
            <p:cNvPr id="69" name="TextBox 68"/>
            <p:cNvSpPr txBox="1"/>
            <p:nvPr/>
          </p:nvSpPr>
          <p:spPr>
            <a:xfrm>
              <a:off x="7792305" y="5702874"/>
              <a:ext cx="867587" cy="6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1400" b="1" dirty="0">
                  <a:solidFill>
                    <a:schemeClr val="bg1"/>
                  </a:solidFill>
                </a:rPr>
                <a:t>AP-CY7</a:t>
              </a:r>
            </a:p>
            <a:p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19696" y="4944729"/>
              <a:ext cx="833657" cy="89440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1400" b="1" dirty="0">
                  <a:solidFill>
                    <a:schemeClr val="bg1"/>
                  </a:solidFill>
                </a:rPr>
                <a:t>PE-CY7</a:t>
              </a:r>
            </a:p>
            <a:p>
              <a:endParaRPr lang="en-US" sz="1400" b="1" dirty="0">
                <a:solidFill>
                  <a:schemeClr val="bg1"/>
                </a:solidFill>
              </a:endParaRPr>
            </a:p>
            <a:p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2" y="3467892"/>
              <a:ext cx="854966" cy="69244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1400" b="1" dirty="0">
                  <a:solidFill>
                    <a:schemeClr val="bg1"/>
                  </a:solidFill>
                </a:rPr>
                <a:t>BV750</a:t>
              </a:r>
            </a:p>
            <a:p>
              <a:endParaRPr lang="en-US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767413" y="2633432"/>
              <a:ext cx="638582" cy="811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7" t="36720" r="12678" b="28913"/>
            <a:stretch/>
          </p:blipFill>
          <p:spPr bwMode="auto">
            <a:xfrm rot="16200000">
              <a:off x="740818" y="3503561"/>
              <a:ext cx="691784" cy="63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767418" y="4230410"/>
              <a:ext cx="638582" cy="70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706284" y="5036362"/>
              <a:ext cx="749656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760360" y="5778070"/>
              <a:ext cx="632382" cy="64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36867" y="2764955"/>
              <a:ext cx="541766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UV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7821" y="5798692"/>
              <a:ext cx="541766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RED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1" y="3502368"/>
              <a:ext cx="858263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698" y="4230410"/>
              <a:ext cx="688213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BLUE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14" t="34682" r="6572" b="29238"/>
            <a:stretch/>
          </p:blipFill>
          <p:spPr bwMode="auto">
            <a:xfrm>
              <a:off x="1404722" y="2658908"/>
              <a:ext cx="1032688" cy="81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86147" y="4980823"/>
              <a:ext cx="541766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Y/G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53986" y="2692661"/>
              <a:ext cx="933371" cy="288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BUV396 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2460000" y="3476961"/>
              <a:ext cx="860746" cy="67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" t="38095" r="92318" b="28725"/>
            <a:stretch/>
          </p:blipFill>
          <p:spPr bwMode="auto">
            <a:xfrm>
              <a:off x="6004275" y="2670943"/>
              <a:ext cx="912259" cy="7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11526" y="2689442"/>
              <a:ext cx="1100794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BUV 661 </a:t>
              </a:r>
            </a:p>
            <a:p>
              <a:pPr algn="ctr" fontAlgn="t"/>
              <a:endParaRPr lang="en-US" sz="1400" b="1" i="0" u="none" strike="noStrike" dirty="0">
                <a:effectLst/>
                <a:latin typeface="+mj-lt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40862" y="2670262"/>
              <a:ext cx="857524" cy="75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346559" y="2660263"/>
              <a:ext cx="908327" cy="765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396480" y="3524956"/>
              <a:ext cx="1038602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BV 421 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10106" y="2658909"/>
              <a:ext cx="1119039" cy="6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1400" b="1" dirty="0">
                  <a:latin typeface="+mj-lt"/>
                </a:rPr>
                <a:t>BUV 737  </a:t>
              </a:r>
              <a:endParaRPr lang="en-US" sz="1400" b="1" i="0" u="none" strike="noStrike" dirty="0">
                <a:effectLst/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0559" y="2672545"/>
              <a:ext cx="1140325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BUV496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346559" y="3476961"/>
              <a:ext cx="908327" cy="67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320744" y="3455301"/>
              <a:ext cx="923532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BV510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101625" y="3448325"/>
              <a:ext cx="902651" cy="71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066858" y="3503246"/>
              <a:ext cx="864437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BV605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40862" y="3447990"/>
              <a:ext cx="857524" cy="70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683909" y="3247139"/>
              <a:ext cx="1371430" cy="89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endParaRPr lang="en-US" sz="1400" b="1" dirty="0">
                <a:latin typeface="+mj-lt"/>
              </a:endParaRPr>
            </a:p>
            <a:p>
              <a:pPr algn="ctr" fontAlgn="t"/>
              <a:r>
                <a:rPr lang="en-US" sz="1400" b="1" dirty="0">
                  <a:latin typeface="+mj-lt"/>
                </a:rPr>
                <a:t>BV711</a:t>
              </a:r>
            </a:p>
            <a:p>
              <a:pPr algn="ctr" fontAlgn="t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3358723" y="4198602"/>
              <a:ext cx="896164" cy="7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346558" y="4239422"/>
              <a:ext cx="874249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FITC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40862" y="4158979"/>
              <a:ext cx="857524" cy="77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810106" y="4239422"/>
              <a:ext cx="1154767" cy="89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PER-CY</a:t>
              </a:r>
            </a:p>
            <a:p>
              <a:pPr algn="ctr"/>
              <a:r>
                <a:rPr lang="en-US" sz="1400" b="1" dirty="0">
                  <a:latin typeface="+mj-lt"/>
                </a:rPr>
                <a:t>5.5 </a:t>
              </a:r>
            </a:p>
            <a:p>
              <a:pPr algn="ctr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40864" y="5730481"/>
              <a:ext cx="857524" cy="68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919574" y="5745590"/>
              <a:ext cx="966995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A700 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112053" y="4950360"/>
              <a:ext cx="874011" cy="75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9" t="33930" r="56331" b="28657"/>
            <a:stretch/>
          </p:blipFill>
          <p:spPr bwMode="auto">
            <a:xfrm rot="10800000">
              <a:off x="4291085" y="4975703"/>
              <a:ext cx="820965" cy="79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291086" y="5052708"/>
              <a:ext cx="810538" cy="49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PE 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29296" y="5031782"/>
              <a:ext cx="1047307" cy="6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PETXRED</a:t>
              </a:r>
            </a:p>
            <a:p>
              <a:pPr algn="ctr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6004274" y="4960731"/>
              <a:ext cx="915297" cy="74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6004274" y="5001214"/>
              <a:ext cx="988281" cy="6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PE-CY5</a:t>
              </a:r>
            </a:p>
            <a:p>
              <a:pPr algn="ctr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82988" y="5730479"/>
              <a:ext cx="936583" cy="68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961909" y="5785731"/>
              <a:ext cx="1000028" cy="6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APC </a:t>
              </a:r>
            </a:p>
            <a:p>
              <a:pPr algn="ctr"/>
              <a:endParaRPr lang="en-US" sz="1400" b="1" dirty="0">
                <a:latin typeface="+mj-lt"/>
              </a:endParaRP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409041" y="2633432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761822" y="3445242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67413" y="4179402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86146" y="4950673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64379" y="5735533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52698" y="6408058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64379" y="2647529"/>
              <a:ext cx="7900655" cy="2011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2698" y="2670262"/>
              <a:ext cx="0" cy="37377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53353" y="2609079"/>
              <a:ext cx="0" cy="38190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437409" y="2658909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320744" y="2660117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4267786" y="2660117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101623" y="2633432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988618" y="2647529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919574" y="2660117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802165" y="2656414"/>
              <a:ext cx="1" cy="378468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18"/>
            <a:ext cx="2396998" cy="179774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-340682" y="4166370"/>
            <a:ext cx="152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67065" y="2020952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</p:spTree>
    <p:extLst>
      <p:ext uri="{BB962C8B-B14F-4D97-AF65-F5344CB8AC3E}">
        <p14:creationId xmlns:p14="http://schemas.microsoft.com/office/powerpoint/2010/main" val="427748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3712369" y="5133370"/>
            <a:ext cx="990651" cy="12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MACSVYB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2V-2B-4Y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401782" y="3864090"/>
            <a:ext cx="15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43099" y="1853625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4052"/>
            <a:ext cx="1524000" cy="164212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9078"/>
            <a:ext cx="1524000" cy="16421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800" y="2562147"/>
            <a:ext cx="8194224" cy="3989158"/>
            <a:chOff x="797376" y="2562147"/>
            <a:chExt cx="8000999" cy="371610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709962" y="5113808"/>
              <a:ext cx="1155159" cy="84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832749" y="2578438"/>
              <a:ext cx="888667" cy="1247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861133" y="3819550"/>
              <a:ext cx="853766" cy="1140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97376" y="2735980"/>
              <a:ext cx="974670" cy="9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3775" y="4035355"/>
              <a:ext cx="781557" cy="9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1714899" y="2597279"/>
              <a:ext cx="1020619" cy="121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645332" y="2652601"/>
              <a:ext cx="1193285" cy="148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2721706" y="2603662"/>
              <a:ext cx="1031525" cy="125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77420" y="2650360"/>
              <a:ext cx="1048792" cy="12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+mj-lt"/>
                </a:rPr>
                <a:t>BV510</a:t>
              </a:r>
            </a:p>
            <a:p>
              <a:pPr algn="ctr"/>
              <a:endParaRPr lang="en-US" sz="1300" b="1" dirty="0">
                <a:latin typeface="+mj-lt"/>
              </a:endParaRPr>
            </a:p>
            <a:p>
              <a:pPr algn="ctr"/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/>
              <a:endParaRPr lang="en-US" sz="1300" b="1" dirty="0">
                <a:latin typeface="+mj-lt"/>
              </a:endParaRPr>
            </a:p>
            <a:p>
              <a:pPr algn="ctr"/>
              <a:r>
                <a:rPr lang="en-US" sz="1300" b="1" dirty="0">
                  <a:latin typeface="+mj-lt"/>
                </a:rPr>
                <a:t>CFP </a:t>
              </a:r>
            </a:p>
            <a:p>
              <a:pPr algn="ctr"/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2728611" y="3848454"/>
              <a:ext cx="1017712" cy="109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14719" y="3827577"/>
              <a:ext cx="1069803" cy="12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47332" y="3819549"/>
              <a:ext cx="992555" cy="110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804699" y="3945044"/>
              <a:ext cx="911016" cy="148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15714" y="4944231"/>
              <a:ext cx="1063619" cy="114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688819" y="5074073"/>
              <a:ext cx="1135663" cy="12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 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707712" y="2597280"/>
              <a:ext cx="7187" cy="353549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22388" y="2571182"/>
              <a:ext cx="7925883" cy="32481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22388" y="2562147"/>
              <a:ext cx="10363" cy="3570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721704" y="2568190"/>
              <a:ext cx="2" cy="351961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734461" y="2590771"/>
              <a:ext cx="2067" cy="354728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715715" y="2571182"/>
              <a:ext cx="6399" cy="351662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79335" y="2581870"/>
              <a:ext cx="0" cy="355090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805950" y="3820866"/>
              <a:ext cx="7942320" cy="20722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791273" y="4933870"/>
              <a:ext cx="981096" cy="120418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APC-CY7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 algn="ctr"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8748270" y="2562147"/>
              <a:ext cx="24099" cy="352565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61133" y="6115153"/>
              <a:ext cx="7937242" cy="17619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781633" y="2562147"/>
              <a:ext cx="1" cy="355300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30694" y="2562147"/>
              <a:ext cx="2067" cy="354728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02909" y="5210205"/>
              <a:ext cx="896925" cy="9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81462" y="5078349"/>
              <a:ext cx="920473" cy="9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745896" y="5097015"/>
            <a:ext cx="8134128" cy="22245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9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1" b="22150"/>
          <a:stretch/>
        </p:blipFill>
        <p:spPr bwMode="auto">
          <a:xfrm>
            <a:off x="1219200" y="685800"/>
            <a:ext cx="7239000" cy="147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62752" y="3276600"/>
            <a:ext cx="1192103" cy="10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9" t="33930" r="56331" b="28657"/>
          <a:stretch/>
        </p:blipFill>
        <p:spPr bwMode="auto">
          <a:xfrm rot="10800000">
            <a:off x="1343461" y="3505200"/>
            <a:ext cx="970676" cy="9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4167172" y="4874820"/>
            <a:ext cx="848423" cy="82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705" y="-18315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#2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Self Aria 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2U-5V-2B-4Y-3R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429275" y="3951794"/>
            <a:ext cx="152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96329" y="1462447"/>
            <a:ext cx="349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Detectors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698" y="2107113"/>
            <a:ext cx="8188789" cy="4999359"/>
            <a:chOff x="474698" y="2107113"/>
            <a:chExt cx="8188789" cy="4999359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23997" y="3033091"/>
              <a:ext cx="931308" cy="92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970372" y="2193105"/>
              <a:ext cx="359770" cy="93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7761669" y="5560621"/>
              <a:ext cx="882764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80723" y="4874821"/>
              <a:ext cx="863709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4511" y="3000855"/>
              <a:ext cx="869921" cy="96154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BV750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625675" y="3033092"/>
              <a:ext cx="687269" cy="94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605574" y="3998023"/>
              <a:ext cx="698578" cy="826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518811" y="4955175"/>
              <a:ext cx="875201" cy="713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532052" y="5779997"/>
              <a:ext cx="830647" cy="71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1759" y="5813810"/>
              <a:ext cx="771183" cy="9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633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3124200"/>
              <a:ext cx="873275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 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597" y="4091383"/>
              <a:ext cx="700252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14" t="34682" r="6572" b="29238"/>
            <a:stretch/>
          </p:blipFill>
          <p:spPr bwMode="auto">
            <a:xfrm>
              <a:off x="1330142" y="2163343"/>
              <a:ext cx="974637" cy="85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85800" y="4894188"/>
              <a:ext cx="55124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0142" y="2107113"/>
              <a:ext cx="949698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BUV396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CFP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2327765" y="3044832"/>
              <a:ext cx="875802" cy="91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887008" y="2176598"/>
              <a:ext cx="872524" cy="88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263133" y="3117503"/>
              <a:ext cx="105677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7000" y="2212538"/>
              <a:ext cx="16802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HOESCHT</a:t>
              </a:r>
            </a:p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  </a:t>
              </a:r>
              <a:endParaRPr lang="en-US" sz="1300" b="1" i="0" u="none" strike="noStrike" dirty="0">
                <a:effectLst/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229832" y="3044832"/>
              <a:ext cx="924216" cy="96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214362" y="2971800"/>
              <a:ext cx="93968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15598" y="3021348"/>
              <a:ext cx="918440" cy="95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063445" y="2971800"/>
              <a:ext cx="87955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BV605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QDOT 605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887008" y="3000855"/>
              <a:ext cx="872524" cy="10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625561" y="2971800"/>
              <a:ext cx="139542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BV711</a:t>
              </a:r>
            </a:p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3214362" y="3960887"/>
              <a:ext cx="939686" cy="86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200400" y="3886200"/>
              <a:ext cx="93968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887008" y="3914628"/>
              <a:ext cx="872524" cy="91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749833" y="4189021"/>
              <a:ext cx="117496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887009" y="5749308"/>
              <a:ext cx="872524" cy="80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850608" y="5946834"/>
              <a:ext cx="98391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A700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26208" y="4838540"/>
              <a:ext cx="889299" cy="87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209552" y="4860153"/>
              <a:ext cx="82471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42004" y="4777168"/>
              <a:ext cx="10656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34037" y="4850649"/>
              <a:ext cx="931308" cy="8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859781" y="5044665"/>
              <a:ext cx="1005569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12378" y="5749307"/>
              <a:ext cx="952967" cy="80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890930" y="5813810"/>
              <a:ext cx="101752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ALEXA647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90597" y="3962400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24631" y="4838907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2483" y="5697966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90597" y="6540358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02483" y="2150058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90597" y="2133600"/>
              <a:ext cx="0" cy="4406758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29453" y="2133600"/>
              <a:ext cx="0" cy="443024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04779" y="2163344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03567" y="2164755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167175" y="2164755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015597" y="2133600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918108" y="2150058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865348" y="2164755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63377" y="2160431"/>
              <a:ext cx="0" cy="441849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83" y="2200147"/>
              <a:ext cx="362532" cy="88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4698" y="2261113"/>
              <a:ext cx="650901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UV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355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321352" y="2164925"/>
              <a:ext cx="8790" cy="439166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26259" y="2261112"/>
              <a:ext cx="650901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CFP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449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599882" y="3021349"/>
              <a:ext cx="8038856" cy="2348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970537" y="3276600"/>
              <a:ext cx="87955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BV660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4" b="100000" l="0" r="98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2" y="228600"/>
            <a:ext cx="2296018" cy="152099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4" b="100000" l="0" r="98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82" y="228600"/>
            <a:ext cx="2296018" cy="15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3798616" y="4530376"/>
            <a:ext cx="992293" cy="9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#3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CLS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2V-2B-4Y-2R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204740" y="3899949"/>
            <a:ext cx="15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27997" y="1828800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2514600"/>
            <a:ext cx="7772400" cy="4296720"/>
            <a:chOff x="914400" y="2514600"/>
            <a:chExt cx="7772400" cy="42967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948980" y="2564422"/>
              <a:ext cx="833815" cy="100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976726" y="3585538"/>
              <a:ext cx="834599" cy="907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962583" y="4581184"/>
              <a:ext cx="834358" cy="80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913723" y="5436654"/>
              <a:ext cx="904334" cy="83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38850" y="5554531"/>
              <a:ext cx="865449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691427"/>
              <a:ext cx="952789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783" y="3686419"/>
              <a:ext cx="764012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" y="4588437"/>
              <a:ext cx="896925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1811326" y="2579613"/>
              <a:ext cx="955546" cy="95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21567" y="2607966"/>
              <a:ext cx="1152992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2795530" y="2584757"/>
              <a:ext cx="1008368" cy="95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803302" y="2584757"/>
              <a:ext cx="102524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2809033" y="3570031"/>
              <a:ext cx="994865" cy="97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82137" y="3531750"/>
              <a:ext cx="104578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62065" y="3555456"/>
              <a:ext cx="979799" cy="97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610988" y="3733800"/>
              <a:ext cx="1281951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75684" y="4493466"/>
              <a:ext cx="970272" cy="92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27923" y="4561952"/>
              <a:ext cx="899809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79491" y="4503256"/>
              <a:ext cx="1162655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45958" y="4508106"/>
              <a:ext cx="1016106" cy="93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682413" y="4700925"/>
              <a:ext cx="109712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42982" y="5401396"/>
              <a:ext cx="1002403" cy="85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698927" y="5518658"/>
              <a:ext cx="11101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ALEXA647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804299" y="2542385"/>
              <a:ext cx="7026" cy="379535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938850" y="2558572"/>
              <a:ext cx="7747950" cy="2618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38850" y="2538503"/>
              <a:ext cx="0" cy="379923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795528" y="2556160"/>
              <a:ext cx="1" cy="378157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765120" y="2533856"/>
              <a:ext cx="10563" cy="377187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722327" y="2558572"/>
              <a:ext cx="6252" cy="373698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745385" y="2567189"/>
              <a:ext cx="16682" cy="36861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922782" y="3547103"/>
              <a:ext cx="7764018" cy="1670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743316" y="5300516"/>
              <a:ext cx="943484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41865" y="4524362"/>
              <a:ext cx="944935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976726" y="4493466"/>
              <a:ext cx="7710074" cy="43049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85350" y="2514600"/>
              <a:ext cx="0" cy="377547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927746" y="5415601"/>
              <a:ext cx="7759054" cy="1420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41866" y="2551289"/>
              <a:ext cx="1450" cy="3754440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914400" y="6290071"/>
              <a:ext cx="7770950" cy="4766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527"/>
            <a:ext cx="1695273" cy="16952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05494"/>
            <a:ext cx="1623306" cy="1623306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3798616" y="2569588"/>
            <a:ext cx="10563" cy="3771874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35922" r="58745" b="28802"/>
          <a:stretch/>
        </p:blipFill>
        <p:spPr bwMode="auto">
          <a:xfrm>
            <a:off x="735544" y="4495433"/>
            <a:ext cx="887333" cy="97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#4 FUSION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3V-2B-4Y-2R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379630" y="3679065"/>
            <a:ext cx="15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56603" y="1584889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63286" y="5616264"/>
            <a:ext cx="11517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latin typeface="+mj-lt"/>
              </a:rPr>
              <a:t>APC ALEXA647 </a:t>
            </a:r>
          </a:p>
          <a:p>
            <a:pPr algn="ctr">
              <a:lnSpc>
                <a:spcPct val="150000"/>
              </a:lnSpc>
            </a:pPr>
            <a:endParaRPr lang="en-US" sz="13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1300" b="1" dirty="0">
              <a:latin typeface="+mj-lt"/>
            </a:endParaRPr>
          </a:p>
        </p:txBody>
      </p:sp>
      <p:pic>
        <p:nvPicPr>
          <p:cNvPr id="1026" name="Picture 2" descr="BD Biosciences FACSAria Fusion cell sorter - Features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296" r="72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21" y="139692"/>
            <a:ext cx="3173994" cy="17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BD Biosciences FACSAria Fusion cell sorter - Features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296" r="72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1940" y="139692"/>
            <a:ext cx="3203240" cy="17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90027" y="2245473"/>
            <a:ext cx="8072972" cy="4364254"/>
            <a:chOff x="690027" y="2284377"/>
            <a:chExt cx="8072972" cy="4364254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6" t="35681" r="62820" b="29018"/>
            <a:stretch/>
          </p:blipFill>
          <p:spPr bwMode="auto">
            <a:xfrm rot="10800000">
              <a:off x="3714832" y="4479195"/>
              <a:ext cx="990651" cy="98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735542" y="2339636"/>
              <a:ext cx="865026" cy="104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764327" y="3416370"/>
              <a:ext cx="865839" cy="1062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666546" y="5555202"/>
              <a:ext cx="1003023" cy="8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25033" y="5656052"/>
              <a:ext cx="89784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9668" y="2480501"/>
              <a:ext cx="98845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958" y="3584075"/>
              <a:ext cx="79261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0027" y="4518219"/>
              <a:ext cx="93049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1630166" y="2356484"/>
              <a:ext cx="1021043" cy="105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542612" y="2363449"/>
              <a:ext cx="119615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2651211" y="2362190"/>
              <a:ext cx="1046113" cy="105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51210" y="2399381"/>
              <a:ext cx="106362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2665220" y="3416368"/>
              <a:ext cx="1032104" cy="108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612393" y="3391971"/>
              <a:ext cx="108493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66219" y="3398001"/>
              <a:ext cx="1016474" cy="108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619549" y="3716714"/>
              <a:ext cx="1329936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05485" y="4479194"/>
              <a:ext cx="1006591" cy="102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31890" y="4576654"/>
              <a:ext cx="80517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5692" y="4495433"/>
              <a:ext cx="1206175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12077" y="4495432"/>
              <a:ext cx="1054140" cy="1038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646154" y="4709293"/>
              <a:ext cx="1138195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08990" y="5486206"/>
              <a:ext cx="1039924" cy="94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" name="Straight Connector 71"/>
            <p:cNvCxnSpPr/>
            <p:nvPr/>
          </p:nvCxnSpPr>
          <p:spPr>
            <a:xfrm flipH="1">
              <a:off x="1622877" y="2315194"/>
              <a:ext cx="7289" cy="420953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25033" y="2333148"/>
              <a:ext cx="8037966" cy="29043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25033" y="2310889"/>
              <a:ext cx="0" cy="421383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651209" y="2330473"/>
              <a:ext cx="1" cy="4194255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694525" y="2305735"/>
              <a:ext cx="10958" cy="41834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687562" y="2333148"/>
              <a:ext cx="6486" cy="4144800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748914" y="2342705"/>
              <a:ext cx="17306" cy="408846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TextBox 1033"/>
            <p:cNvSpPr txBox="1"/>
            <p:nvPr/>
          </p:nvSpPr>
          <p:spPr>
            <a:xfrm>
              <a:off x="7778342" y="2363449"/>
              <a:ext cx="983153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BV750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708364" y="3388737"/>
              <a:ext cx="8054635" cy="1852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772400" y="5141234"/>
              <a:ext cx="989095" cy="129266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82694" y="4513462"/>
              <a:ext cx="980305" cy="99257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764327" y="4455085"/>
              <a:ext cx="7998672" cy="47747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761495" y="2284377"/>
              <a:ext cx="0" cy="418748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13514" y="5466994"/>
              <a:ext cx="8049485" cy="1575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778342" y="2325070"/>
              <a:ext cx="4352" cy="4106099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99668" y="6431169"/>
              <a:ext cx="8063331" cy="93557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86366" y="2325070"/>
              <a:ext cx="10958" cy="41834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0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4257804" y="4969345"/>
            <a:ext cx="905757" cy="8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156822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#1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LSR-ii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2U-6V-2B-4Y-3R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429275" y="3951794"/>
            <a:ext cx="152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64312" y="1691418"/>
            <a:ext cx="349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Detectors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6955" y="2252147"/>
            <a:ext cx="8358376" cy="4606323"/>
            <a:chOff x="625545" y="2541176"/>
            <a:chExt cx="8037942" cy="4189946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2422076" y="2588940"/>
              <a:ext cx="862765" cy="8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58975" y="3343972"/>
              <a:ext cx="931308" cy="8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7775093" y="5672188"/>
              <a:ext cx="869623" cy="8746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93864" y="4997892"/>
              <a:ext cx="850852" cy="90285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87744" y="3315577"/>
              <a:ext cx="856972" cy="90285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BV750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710769" y="3343971"/>
              <a:ext cx="677038" cy="84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725523" y="4244754"/>
              <a:ext cx="688179" cy="75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660408" y="5104764"/>
              <a:ext cx="799697" cy="6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682743" y="5847528"/>
              <a:ext cx="758987" cy="7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4724" y="5856493"/>
              <a:ext cx="759703" cy="87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545" y="3387468"/>
              <a:ext cx="860276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 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769" y="4330060"/>
              <a:ext cx="689828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4251" y="5099617"/>
              <a:ext cx="543037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703" y="2604359"/>
              <a:ext cx="935561" cy="629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BUV396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 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2399433" y="3336393"/>
              <a:ext cx="898852" cy="84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" t="38095" r="92318" b="28725"/>
            <a:stretch/>
          </p:blipFill>
          <p:spPr bwMode="auto">
            <a:xfrm>
              <a:off x="5974668" y="2581191"/>
              <a:ext cx="914400" cy="7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328339" y="3427203"/>
              <a:ext cx="1041039" cy="62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298286" y="3343970"/>
              <a:ext cx="910458" cy="84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274425" y="3318067"/>
              <a:ext cx="925698" cy="117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69899" y="3336393"/>
              <a:ext cx="904768" cy="83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064685" y="3427203"/>
              <a:ext cx="866465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BV605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QDOT 605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2" y="3336393"/>
              <a:ext cx="859536" cy="8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823051" y="3290724"/>
              <a:ext cx="1040338" cy="117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BV711</a:t>
              </a:r>
            </a:p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3284841" y="4210822"/>
              <a:ext cx="936334" cy="78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252580" y="4149812"/>
              <a:ext cx="1026729" cy="117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2" y="4168554"/>
              <a:ext cx="859536" cy="83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782389" y="4353145"/>
              <a:ext cx="1157477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3" y="5798043"/>
              <a:ext cx="859536" cy="78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846152" y="5937861"/>
              <a:ext cx="969264" cy="62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A700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80352" y="5012760"/>
              <a:ext cx="876061" cy="80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261894" y="5048465"/>
              <a:ext cx="812440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98322" y="4928144"/>
              <a:ext cx="840120" cy="144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74667" y="5023824"/>
              <a:ext cx="917445" cy="79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901516" y="5201102"/>
              <a:ext cx="990600" cy="9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53331" y="5798043"/>
              <a:ext cx="938781" cy="78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 flipV="1">
              <a:off x="725519" y="4190341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44296" y="5013095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22478" y="5798043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10769" y="6567761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22478" y="2556214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0769" y="2541176"/>
              <a:ext cx="0" cy="4026585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29960" y="2541176"/>
              <a:ext cx="0" cy="404804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99434" y="2568354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84842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234106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958975" y="2556214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892115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76776" y="2565692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4" y="2601982"/>
              <a:ext cx="661963" cy="74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5616" y="2601982"/>
              <a:ext cx="593241" cy="93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UV 355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13703" y="2590207"/>
              <a:ext cx="8659" cy="401279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998635" y="3555100"/>
              <a:ext cx="866465" cy="62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BV660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5069899" y="2541176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332938" y="2707667"/>
              <a:ext cx="1041039" cy="35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60651" y="2574460"/>
              <a:ext cx="1680240" cy="117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HOESCHT</a:t>
              </a:r>
            </a:p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  </a:t>
              </a:r>
              <a:endParaRPr lang="en-US" sz="1300" b="1" i="0" u="none" strike="noStrike" dirty="0">
                <a:effectLst/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719915" y="3314935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2763" l="904" r="94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6088"/>
            <a:ext cx="2438401" cy="1334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2763" l="904" r="94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8478" y="264459"/>
            <a:ext cx="2379322" cy="1371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059304" y="5846716"/>
            <a:ext cx="1002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latin typeface="+mj-lt"/>
              </a:rPr>
              <a:t>APC ALEXA647 </a:t>
            </a:r>
          </a:p>
          <a:p>
            <a:pPr algn="ctr">
              <a:lnSpc>
                <a:spcPct val="150000"/>
              </a:lnSpc>
            </a:pPr>
            <a:endParaRPr lang="en-US" sz="13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85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3721276" y="4479124"/>
            <a:ext cx="990651" cy="9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#2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FORTESSA 8</a:t>
            </a:r>
            <a:r>
              <a:rPr lang="en-US" sz="3500" b="1" baseline="30000" dirty="0">
                <a:latin typeface="Algerian" panose="04020705040A02060702" pitchFamily="82" charset="0"/>
              </a:rPr>
              <a:t>th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6V-2B-4Y-3R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365051" y="3770133"/>
            <a:ext cx="15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09032" y="1688812"/>
            <a:ext cx="34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Detectors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18"/>
            <a:ext cx="2396998" cy="17977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02" y="183451"/>
            <a:ext cx="2396998" cy="17977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" y="2286000"/>
            <a:ext cx="8116669" cy="4584743"/>
            <a:chOff x="905196" y="2514600"/>
            <a:chExt cx="7781604" cy="4160813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53726" y="5401398"/>
              <a:ext cx="979799" cy="87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79541" y="2588578"/>
              <a:ext cx="979799" cy="97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81761" y="2567187"/>
              <a:ext cx="961220" cy="97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28579" y="2593018"/>
              <a:ext cx="1016806" cy="94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948980" y="2564422"/>
              <a:ext cx="833815" cy="100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914401" y="3530274"/>
              <a:ext cx="889898" cy="101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937324" y="4570127"/>
              <a:ext cx="848561" cy="84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925606" y="5448536"/>
              <a:ext cx="880567" cy="83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38850" y="5554531"/>
              <a:ext cx="865449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691427"/>
              <a:ext cx="952789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783" y="3686419"/>
              <a:ext cx="764012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5196" y="4661645"/>
              <a:ext cx="896925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1811326" y="2579613"/>
              <a:ext cx="955546" cy="95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16899" y="2623399"/>
              <a:ext cx="1152992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2795530" y="2584757"/>
              <a:ext cx="1008368" cy="95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763285" y="2585892"/>
              <a:ext cx="1025247" cy="117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2809033" y="3515104"/>
              <a:ext cx="994865" cy="102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76821" y="3554398"/>
              <a:ext cx="1045786" cy="117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762065" y="3555456"/>
              <a:ext cx="979799" cy="97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586137" y="3759374"/>
              <a:ext cx="1314979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 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4775684" y="4493466"/>
              <a:ext cx="970272" cy="92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22607" y="4540919"/>
              <a:ext cx="899809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79492" y="4508107"/>
              <a:ext cx="1162655" cy="144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45958" y="4508106"/>
              <a:ext cx="1016106" cy="93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682413" y="4700925"/>
              <a:ext cx="1097128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742982" y="5401396"/>
              <a:ext cx="1002403" cy="85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669373" y="5502278"/>
              <a:ext cx="1110168" cy="117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ALEXA647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1804299" y="2542385"/>
              <a:ext cx="7026" cy="379535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938850" y="2558572"/>
              <a:ext cx="7747950" cy="2618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38850" y="2538503"/>
              <a:ext cx="0" cy="3799232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795528" y="2556160"/>
              <a:ext cx="1" cy="378157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765120" y="2533856"/>
              <a:ext cx="10563" cy="377187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722327" y="2558572"/>
              <a:ext cx="6252" cy="3736987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745385" y="2567189"/>
              <a:ext cx="16682" cy="36861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TextBox 1033"/>
            <p:cNvSpPr txBox="1"/>
            <p:nvPr/>
          </p:nvSpPr>
          <p:spPr>
            <a:xfrm>
              <a:off x="7737670" y="2585892"/>
              <a:ext cx="949130" cy="9008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BV750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922782" y="3506752"/>
              <a:ext cx="7764018" cy="16705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743316" y="5073303"/>
              <a:ext cx="943484" cy="117313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AP-CY7</a:t>
              </a:r>
              <a:endParaRPr lang="en-US" sz="1300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41865" y="4524362"/>
              <a:ext cx="944935" cy="9008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dirty="0">
                <a:latin typeface="+mj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938886" y="4493466"/>
              <a:ext cx="7747914" cy="43050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85350" y="2514600"/>
              <a:ext cx="0" cy="377547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927746" y="5415601"/>
              <a:ext cx="7759054" cy="14204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737670" y="2551289"/>
              <a:ext cx="4195" cy="370209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914400" y="6253383"/>
              <a:ext cx="7772400" cy="84352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81761" y="2611458"/>
              <a:ext cx="866465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BV605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QDOT 605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7744" y="2798375"/>
              <a:ext cx="866465" cy="62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BV660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13577" y="2791611"/>
              <a:ext cx="879591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BV711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5536167"/>
              <a:ext cx="1110168" cy="9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ALEXA700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790830" y="2578337"/>
              <a:ext cx="10563" cy="3771874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57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5681" r="62820" b="29018"/>
          <a:stretch/>
        </p:blipFill>
        <p:spPr bwMode="auto">
          <a:xfrm rot="10800000">
            <a:off x="4326953" y="4964173"/>
            <a:ext cx="885566" cy="8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7620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Analyzer #3 FORTESSA 6</a:t>
            </a:r>
            <a:r>
              <a:rPr lang="en-US" sz="3500" b="1" baseline="30000" dirty="0">
                <a:latin typeface="Algerian" panose="04020705040A02060702" pitchFamily="82" charset="0"/>
              </a:rPr>
              <a:t>th</a:t>
            </a:r>
            <a:r>
              <a:rPr lang="en-US" sz="3500" b="1" dirty="0">
                <a:latin typeface="Algerian" panose="04020705040A02060702" pitchFamily="82" charset="0"/>
              </a:rPr>
              <a:t>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4U-5V-2B-4Y-3R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0"/>
            <a:ext cx="2396998" cy="179774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-429275" y="3819996"/>
            <a:ext cx="152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Lasers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35138" y="1524000"/>
            <a:ext cx="349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Detectors 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1481" l="5556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4" y="76200"/>
            <a:ext cx="2396998" cy="17977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9125" y="2133600"/>
            <a:ext cx="8402735" cy="5046426"/>
            <a:chOff x="654423" y="2541176"/>
            <a:chExt cx="7990293" cy="4450040"/>
          </a:xfrm>
        </p:grpSpPr>
        <p:sp>
          <p:nvSpPr>
            <p:cNvPr id="75" name="TextBox 74"/>
            <p:cNvSpPr txBox="1"/>
            <p:nvPr/>
          </p:nvSpPr>
          <p:spPr>
            <a:xfrm>
              <a:off x="7793864" y="5027379"/>
              <a:ext cx="850852" cy="140451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</a:rPr>
                <a:t>PE-CY7</a:t>
              </a: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sz="13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67703" y="5962200"/>
              <a:ext cx="869623" cy="58329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</a:rPr>
                <a:t>AP-CY7</a:t>
              </a: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93864" y="3347512"/>
              <a:ext cx="836096" cy="8752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</a:rPr>
                <a:t>BV750</a:t>
              </a:r>
            </a:p>
            <a:p>
              <a:pPr>
                <a:lnSpc>
                  <a:spcPct val="150000"/>
                </a:lnSpc>
              </a:pPr>
              <a:endParaRPr lang="en-US" sz="1300" b="1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 t="6046" r="12782" b="87904"/>
            <a:stretch/>
          </p:blipFill>
          <p:spPr bwMode="auto">
            <a:xfrm>
              <a:off x="745324" y="3366776"/>
              <a:ext cx="677038" cy="834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9" t="19359" r="13324" b="72232"/>
            <a:stretch/>
          </p:blipFill>
          <p:spPr bwMode="auto">
            <a:xfrm>
              <a:off x="725523" y="4244754"/>
              <a:ext cx="688179" cy="789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2" t="36920" r="54859" b="28512"/>
            <a:stretch/>
          </p:blipFill>
          <p:spPr bwMode="auto">
            <a:xfrm rot="16200000">
              <a:off x="660408" y="5104764"/>
              <a:ext cx="799697" cy="6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2" t="35467" r="81874" b="28863"/>
            <a:stretch/>
          </p:blipFill>
          <p:spPr bwMode="auto">
            <a:xfrm rot="16200000">
              <a:off x="682338" y="5847124"/>
              <a:ext cx="758987" cy="70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69932" y="5928450"/>
              <a:ext cx="759703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RED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640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4423" y="3525626"/>
              <a:ext cx="860276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VIOLET 407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769" y="4330060"/>
              <a:ext cx="689828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BLUE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14" t="34682" r="6572" b="29238"/>
            <a:stretch/>
          </p:blipFill>
          <p:spPr bwMode="auto">
            <a:xfrm>
              <a:off x="1364323" y="2568353"/>
              <a:ext cx="1035111" cy="78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98093" y="5157501"/>
              <a:ext cx="543037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Y/G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568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703" y="2604359"/>
              <a:ext cx="1008373" cy="610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BUV396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DAPI 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1" t="35274" r="22237" b="28448"/>
            <a:stretch/>
          </p:blipFill>
          <p:spPr bwMode="auto">
            <a:xfrm rot="10800000">
              <a:off x="2399431" y="3366776"/>
              <a:ext cx="862765" cy="84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" t="38095" r="92318" b="28725"/>
            <a:stretch/>
          </p:blipFill>
          <p:spPr bwMode="auto">
            <a:xfrm>
              <a:off x="5974668" y="2581190"/>
              <a:ext cx="914400" cy="77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01516" y="2770463"/>
              <a:ext cx="1103376" cy="61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BUV 661 </a:t>
              </a:r>
            </a:p>
            <a:p>
              <a:pPr algn="ctr" fontAlgn="t">
                <a:lnSpc>
                  <a:spcPct val="150000"/>
                </a:lnSpc>
              </a:pPr>
              <a:endParaRPr lang="en-US" sz="1300" b="1" i="0" u="none" strike="noStrike" dirty="0">
                <a:effectLst/>
                <a:latin typeface="+mj-lt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2" y="2580465"/>
              <a:ext cx="859536" cy="7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310716" y="2569798"/>
              <a:ext cx="910458" cy="79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342320" y="3447594"/>
              <a:ext cx="1041039" cy="61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BV421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PACBLUE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7978" y="2743200"/>
              <a:ext cx="1121664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BUV 737  </a:t>
              </a:r>
              <a:endParaRPr lang="en-US" sz="1300" b="1" i="0" u="none" strike="noStrike" dirty="0">
                <a:effectLst/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1507" y="2744613"/>
              <a:ext cx="1143000" cy="61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BUV496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8" t="35675" r="35430" b="28681"/>
            <a:stretch/>
          </p:blipFill>
          <p:spPr bwMode="auto">
            <a:xfrm rot="10800000">
              <a:off x="3310716" y="3369564"/>
              <a:ext cx="910458" cy="84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327466" y="3350930"/>
              <a:ext cx="894206" cy="113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BV510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AMCYAN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CFP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69900" y="3369564"/>
              <a:ext cx="904768" cy="79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089050" y="3439894"/>
              <a:ext cx="866465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BV605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QDOT 605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2" y="3350930"/>
              <a:ext cx="859536" cy="85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986021" y="3407614"/>
              <a:ext cx="725576" cy="113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 fontAlgn="t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BV711</a:t>
              </a:r>
            </a:p>
            <a:p>
              <a:pPr algn="ctr" fontAlgn="t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5" t="34789" r="44691" b="29822"/>
            <a:stretch/>
          </p:blipFill>
          <p:spPr bwMode="auto">
            <a:xfrm rot="10800000">
              <a:off x="3284841" y="4210822"/>
              <a:ext cx="936334" cy="78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229004" y="4153849"/>
              <a:ext cx="1026729" cy="113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FITC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GFP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ALEXA488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2" y="4168554"/>
              <a:ext cx="859536" cy="83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752164" y="4403197"/>
              <a:ext cx="1157477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PER-CY5.5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" t="37016" r="91271" b="28835"/>
            <a:stretch/>
          </p:blipFill>
          <p:spPr bwMode="auto">
            <a:xfrm>
              <a:off x="6913453" y="5815892"/>
              <a:ext cx="859536" cy="76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877594" y="6025441"/>
              <a:ext cx="969264" cy="61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A700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44908" r="74199" b="29678"/>
            <a:stretch/>
          </p:blipFill>
          <p:spPr bwMode="auto">
            <a:xfrm rot="10800000">
              <a:off x="5080352" y="5012760"/>
              <a:ext cx="876061" cy="80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243441" y="5092829"/>
              <a:ext cx="812440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/>
                <a:t>PE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/>
                <a:t>DSRED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6090" y="4960185"/>
              <a:ext cx="840155" cy="140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PETXRE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PI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MCHERRY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74667" y="5023824"/>
              <a:ext cx="917445" cy="79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901516" y="5201102"/>
              <a:ext cx="990600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PE-CY5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41536" r="83062" b="28882"/>
            <a:stretch/>
          </p:blipFill>
          <p:spPr bwMode="auto">
            <a:xfrm rot="10800000">
              <a:off x="5953330" y="5768159"/>
              <a:ext cx="938781" cy="81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923441" y="5851321"/>
              <a:ext cx="1002374" cy="113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APC </a:t>
              </a:r>
            </a:p>
            <a:p>
              <a:pPr algn="ctr">
                <a:lnSpc>
                  <a:spcPct val="150000"/>
                </a:lnSpc>
              </a:pPr>
              <a:r>
                <a:rPr lang="en-US" sz="1300" b="1" dirty="0">
                  <a:latin typeface="+mj-lt"/>
                </a:rPr>
                <a:t>ALEXA647 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693560" y="4205506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2911" y="5013095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22478" y="5798043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10769" y="6567761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22478" y="2556214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0769" y="2541176"/>
              <a:ext cx="0" cy="4026585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629960" y="2541176"/>
              <a:ext cx="0" cy="4048043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99434" y="2568354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84842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234106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958975" y="2556214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892115" y="2569643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76776" y="2565692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4" y="2601983"/>
              <a:ext cx="661963" cy="75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84164" y="2658433"/>
              <a:ext cx="543037" cy="87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</a:rPr>
                <a:t>UV 355</a:t>
              </a:r>
            </a:p>
            <a:p>
              <a:pPr algn="ctr">
                <a:lnSpc>
                  <a:spcPct val="150000"/>
                </a:lnSpc>
              </a:pPr>
              <a:endParaRPr lang="en-US" sz="1300" b="1" dirty="0">
                <a:latin typeface="+mj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13703" y="2565692"/>
              <a:ext cx="8659" cy="401279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069899" y="2541176"/>
              <a:ext cx="0" cy="4037311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719915" y="3358836"/>
              <a:ext cx="7919191" cy="21458"/>
            </a:xfrm>
            <a:prstGeom prst="line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42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7" y="0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#1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HOOD ARIA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2V-4B-2R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9" y="228600"/>
            <a:ext cx="1981200" cy="14782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1981200" cy="147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91" y="1905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Quartz cuvette flow cell is gel-coupled by refraction index-matching optical gel to the florescent objective lens. Sort fractions collected jet-air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 laser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11 parameters: 9 fluorescent and two scatter parameters +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Sheath pressure is adjustable from 20,35,70 PSI at normal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Maximum of 4 way sort fractions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Aerosol Management Option(AMO) with Bio-Bubble negative 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Bio Safety Level 2+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 </a:t>
            </a:r>
            <a:r>
              <a:rPr lang="en-US" dirty="0" err="1"/>
              <a:t>xp</a:t>
            </a:r>
            <a:r>
              <a:rPr lang="en-US" dirty="0"/>
              <a:t>-Pro OS, Diva software acquisition   </a:t>
            </a:r>
          </a:p>
        </p:txBody>
      </p:sp>
    </p:spTree>
    <p:extLst>
      <p:ext uri="{BB962C8B-B14F-4D97-AF65-F5344CB8AC3E}">
        <p14:creationId xmlns:p14="http://schemas.microsoft.com/office/powerpoint/2010/main" val="322606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705" y="-18315"/>
            <a:ext cx="3784126" cy="1752600"/>
          </a:xfrm>
          <a:ln w="0" cmpd="tri">
            <a:noFill/>
            <a:bevel/>
          </a:ln>
        </p:spPr>
        <p:txBody>
          <a:bodyPr>
            <a:normAutofit/>
          </a:bodyPr>
          <a:lstStyle/>
          <a:p>
            <a:r>
              <a:rPr lang="en-US" sz="3500" b="1" dirty="0">
                <a:latin typeface="Algerian" panose="04020705040A02060702" pitchFamily="82" charset="0"/>
              </a:rPr>
              <a:t>Sorter #2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Self Aria  </a:t>
            </a:r>
            <a:br>
              <a:rPr lang="en-US" sz="3500" b="1" dirty="0">
                <a:latin typeface="Algerian" panose="04020705040A02060702" pitchFamily="82" charset="0"/>
              </a:rPr>
            </a:br>
            <a:r>
              <a:rPr lang="en-US" sz="3500" b="1" dirty="0">
                <a:latin typeface="Algerian" panose="04020705040A02060702" pitchFamily="82" charset="0"/>
              </a:rPr>
              <a:t>2U-5V-2B-4Y-3R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4" b="100000" l="0" r="98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2" y="228600"/>
            <a:ext cx="2296018" cy="152099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4" b="100000" l="0" r="98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82" y="228600"/>
            <a:ext cx="2296018" cy="152099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42426" y="1727695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/>
              <a:t>Technical 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Quartz cuvette flow cell is gel-coupled by refraction index-matching optical gel to the florescent objective lens. Sort fractions collected jet-air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5 laser-separate interrogation of sample for each laser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18 parameters: 16 fluorescent and two scatter parameters +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Sheath pressure is adjustable from 20,35,70 PSI at normal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Maximum of 4 way sort fractions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Sample collection cooling 4◦, 20 ◦, 37 ◦, and 42 ◦C(water re-circulator for refrigeration/heating)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Aerosol Management Option(AMO) with Bio-Bubble negative 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Bio Safety Level 2+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262,144 channel(18bit) dynamic range on all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Window </a:t>
            </a:r>
            <a:r>
              <a:rPr lang="en-US" sz="1600" dirty="0" err="1"/>
              <a:t>xp</a:t>
            </a:r>
            <a:r>
              <a:rPr lang="en-US" sz="1600" dirty="0"/>
              <a:t>-Pro OS, Diva software acquisition   </a:t>
            </a:r>
          </a:p>
        </p:txBody>
      </p:sp>
    </p:spTree>
    <p:extLst>
      <p:ext uri="{BB962C8B-B14F-4D97-AF65-F5344CB8AC3E}">
        <p14:creationId xmlns:p14="http://schemas.microsoft.com/office/powerpoint/2010/main" val="232413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1032</Words>
  <Application>Microsoft Office PowerPoint</Application>
  <PresentationFormat>On-screen Show (4:3)</PresentationFormat>
  <Paragraphs>439</Paragraphs>
  <Slides>18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Algerian</vt:lpstr>
      <vt:lpstr>Arial</vt:lpstr>
      <vt:lpstr>Calibri</vt:lpstr>
      <vt:lpstr>Office Theme</vt:lpstr>
      <vt:lpstr>Sorter #1 HOOD ARIA 2V-4B-2R</vt:lpstr>
      <vt:lpstr>Sorter #2  Self Aria   2U-5V-2B-4Y-3R</vt:lpstr>
      <vt:lpstr>Sorter #3 CLS ARIA 2V-2B-4Y-2R</vt:lpstr>
      <vt:lpstr>Sorter #4 FUSION ARIA 3V-2B-4Y-2R</vt:lpstr>
      <vt:lpstr>Analyzer #1 LSR-ii 2U-6V-2B-4Y-3R</vt:lpstr>
      <vt:lpstr>Analyzer #2 FORTESSA 8th 6V-2B-4Y-3R</vt:lpstr>
      <vt:lpstr>Analyzer #3 FORTESSA 6th  4U-5V-2B-4Y-3R</vt:lpstr>
      <vt:lpstr>Sorter #1 HOOD ARIA 2V-4B-2R</vt:lpstr>
      <vt:lpstr>Sorter #2  Self Aria   2U-5V-2B-4Y-3R</vt:lpstr>
      <vt:lpstr>Sorter #3 CLS ARIA 2V-2B-4Y-2R</vt:lpstr>
      <vt:lpstr>Sorter #4 FUSION ARIA 3V-2B-4Y-2R</vt:lpstr>
      <vt:lpstr>Analyzer #1 LSR-ii 2U-6V-2B-4Y-3R</vt:lpstr>
      <vt:lpstr>Analyzer #2 FORTESSA 8th 6V-2B-4Y-3R</vt:lpstr>
      <vt:lpstr>Analyzer #3 FORTESSA 6th  4U-5V-2B-4Y-3R</vt:lpstr>
      <vt:lpstr>PowerPoint Presentation</vt:lpstr>
      <vt:lpstr>Analyzer #3 FORTESSA 6th CONFIG</vt:lpstr>
      <vt:lpstr>MACSVYB 2V-2B-4Y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Becton Dickinson</dc:creator>
  <cp:lastModifiedBy>BAHRANI,AUDREY (Agilent USA)</cp:lastModifiedBy>
  <cp:revision>76</cp:revision>
  <cp:lastPrinted>2020-02-21T21:52:37Z</cp:lastPrinted>
  <dcterms:created xsi:type="dcterms:W3CDTF">2020-02-14T21:08:23Z</dcterms:created>
  <dcterms:modified xsi:type="dcterms:W3CDTF">2023-05-02T19:45:49Z</dcterms:modified>
</cp:coreProperties>
</file>