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8" r:id="rId4"/>
    <p:sldId id="269" r:id="rId5"/>
    <p:sldId id="266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6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319-F71B-41D4-84FD-E5E97D70E833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1D83-7CC3-464B-8B4F-81E7419B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319-F71B-41D4-84FD-E5E97D70E833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1D83-7CC3-464B-8B4F-81E7419B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0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319-F71B-41D4-84FD-E5E97D70E833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1D83-7CC3-464B-8B4F-81E7419B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5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319-F71B-41D4-84FD-E5E97D70E833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1D83-7CC3-464B-8B4F-81E7419B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6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319-F71B-41D4-84FD-E5E97D70E833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1D83-7CC3-464B-8B4F-81E7419B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0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319-F71B-41D4-84FD-E5E97D70E833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1D83-7CC3-464B-8B4F-81E7419B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319-F71B-41D4-84FD-E5E97D70E833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1D83-7CC3-464B-8B4F-81E7419B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0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319-F71B-41D4-84FD-E5E97D70E833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1D83-7CC3-464B-8B4F-81E7419B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5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319-F71B-41D4-84FD-E5E97D70E833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1D83-7CC3-464B-8B4F-81E7419B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1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319-F71B-41D4-84FD-E5E97D70E833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1D83-7CC3-464B-8B4F-81E7419B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2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319-F71B-41D4-84FD-E5E97D70E833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1D83-7CC3-464B-8B4F-81E7419B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1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1000">
              <a:srgbClr val="AAB1B7"/>
            </a:gs>
            <a:gs pos="100000">
              <a:srgbClr val="5C687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F5319-F71B-41D4-84FD-E5E97D70E833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91D83-7CC3-464B-8B4F-81E7419B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Dk4SskZvLAhWEdj4KHSOJCVgQjRwIBw&amp;url=http://www.fawilhelm.com/portfolios/higher-education/instructional/lyles-porter-hall-purdue-university/&amp;bvm=bv.115339255,d.cWw&amp;psig=AFQjCNEHG0YqDoJk43fCy-tb1tZ_ceapZA&amp;ust=145677215645551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mailto:hleidy@purdue.edu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hyperlink" Target="mailto:weavercm@purdue.edu" TargetMode="External"/><Relationship Id="rId4" Type="http://schemas.openxmlformats.org/officeDocument/2006/relationships/hyperlink" Target="mailto:reganbailey@purdu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912" y="1017917"/>
            <a:ext cx="8955993" cy="5724715"/>
          </a:xfrm>
          <a:prstGeom prst="roundRect">
            <a:avLst>
              <a:gd name="adj" fmla="val 4459"/>
            </a:avLst>
          </a:prstGeom>
          <a:solidFill>
            <a:srgbClr val="FFFF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t="14326" r="60515" b="71308"/>
          <a:stretch/>
        </p:blipFill>
        <p:spPr bwMode="auto">
          <a:xfrm>
            <a:off x="0" y="215667"/>
            <a:ext cx="9144000" cy="613194"/>
          </a:xfrm>
          <a:prstGeom prst="rect">
            <a:avLst/>
          </a:prstGeom>
          <a:noFill/>
          <a:ln w="9525">
            <a:solidFill>
              <a:srgbClr val="FFD24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8546" y="189503"/>
            <a:ext cx="9144000" cy="6618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Purdue University – Clinical Research Center (PU-CRC)</a:t>
            </a:r>
          </a:p>
        </p:txBody>
      </p:sp>
      <p:pic>
        <p:nvPicPr>
          <p:cNvPr id="14" name="Picture 2" descr="http://www.fawilhelm.com/wp-content/uploads/2014/01/Lyles-Porter-2-project-portfolio-web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189" r="20034" b="7610"/>
          <a:stretch/>
        </p:blipFill>
        <p:spPr bwMode="auto">
          <a:xfrm>
            <a:off x="4752563" y="1936344"/>
            <a:ext cx="3966580" cy="2924132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1725753" y="5034012"/>
            <a:ext cx="5372100" cy="162632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Segoe Prin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>
                    <a:tint val="75000"/>
                  </a:schemeClr>
                </a:solidFill>
                <a:latin typeface="Segoe Prin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Segoe Prin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Segoe Prin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Segoe Prin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75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12,000 </a:t>
            </a:r>
            <a:r>
              <a:rPr lang="en-US" sz="1275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</a:t>
            </a:r>
            <a:r>
              <a:rPr lang="en-US" sz="1275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75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</a:t>
            </a:r>
            <a:endParaRPr lang="en-US" sz="1275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12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Metabolic Kitchen		</a:t>
            </a:r>
          </a:p>
          <a:p>
            <a:pPr algn="l"/>
            <a:r>
              <a:rPr lang="en-US" sz="12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Dining Facility	</a:t>
            </a:r>
          </a:p>
          <a:p>
            <a:pPr algn="l"/>
            <a:r>
              <a:rPr lang="en-US" sz="12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Diet Assessment Center 	</a:t>
            </a:r>
          </a:p>
          <a:p>
            <a:pPr algn="l"/>
            <a:r>
              <a:rPr lang="en-US" sz="12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Exercise Testing Facility 	</a:t>
            </a:r>
          </a:p>
          <a:p>
            <a:pPr algn="l"/>
            <a:r>
              <a:rPr lang="en-US" sz="12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27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Ingestive</a:t>
            </a:r>
            <a:r>
              <a:rPr lang="en-US" sz="12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Behavior Suite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5" y="1959848"/>
            <a:ext cx="3966054" cy="290788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76912" y="1162829"/>
            <a:ext cx="8851427" cy="5078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700" b="1" dirty="0">
                <a:solidFill>
                  <a:srgbClr val="C00000"/>
                </a:solidFill>
              </a:rPr>
              <a:t>Located within the Dept. of Nutrition Sciences</a:t>
            </a: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293683" y="4540435"/>
            <a:ext cx="2335061" cy="338554"/>
          </a:xfrm>
          <a:prstGeom prst="rect">
            <a:avLst/>
          </a:prstGeom>
          <a:solidFill>
            <a:srgbClr val="000000">
              <a:alpha val="6509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kern="0" dirty="0">
                <a:solidFill>
                  <a:srgbClr val="FFFFFF"/>
                </a:solidFill>
                <a:latin typeface="+mn-lt"/>
                <a:ea typeface="MS PGothic" pitchFamily="34" charset="-128"/>
              </a:rPr>
              <a:t>Stone Hall (7,626 </a:t>
            </a:r>
            <a:r>
              <a:rPr lang="en-US" altLang="en-US" sz="1600" b="1" kern="0" dirty="0" err="1">
                <a:solidFill>
                  <a:srgbClr val="FFFFFF"/>
                </a:solidFill>
                <a:latin typeface="+mn-lt"/>
                <a:ea typeface="MS PGothic" pitchFamily="34" charset="-128"/>
              </a:rPr>
              <a:t>sq</a:t>
            </a:r>
            <a:r>
              <a:rPr lang="en-US" altLang="en-US" sz="1600" b="1" kern="0" dirty="0">
                <a:solidFill>
                  <a:srgbClr val="FFFFFF"/>
                </a:solidFill>
                <a:latin typeface="+mn-lt"/>
                <a:ea typeface="MS PGothic" pitchFamily="34" charset="-128"/>
              </a:rPr>
              <a:t> </a:t>
            </a:r>
            <a:r>
              <a:rPr lang="en-US" altLang="en-US" sz="1600" b="1" kern="0" dirty="0" err="1">
                <a:solidFill>
                  <a:srgbClr val="FFFFFF"/>
                </a:solidFill>
                <a:latin typeface="+mn-lt"/>
                <a:ea typeface="MS PGothic" pitchFamily="34" charset="-128"/>
              </a:rPr>
              <a:t>ft</a:t>
            </a:r>
            <a:r>
              <a:rPr lang="en-US" altLang="en-US" sz="1600" b="1" kern="0" dirty="0">
                <a:solidFill>
                  <a:srgbClr val="FFFFFF"/>
                </a:solidFill>
                <a:latin typeface="+mn-lt"/>
                <a:ea typeface="MS PGothic" pitchFamily="34" charset="-128"/>
              </a:rPr>
              <a:t>)</a:t>
            </a: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4740452" y="4540435"/>
            <a:ext cx="2985655" cy="338554"/>
          </a:xfrm>
          <a:prstGeom prst="rect">
            <a:avLst/>
          </a:prstGeom>
          <a:solidFill>
            <a:srgbClr val="000000">
              <a:alpha val="6509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kern="0" dirty="0">
                <a:solidFill>
                  <a:srgbClr val="FFFFFF"/>
                </a:solidFill>
                <a:latin typeface="+mn-lt"/>
                <a:ea typeface="MS PGothic" pitchFamily="34" charset="-128"/>
              </a:rPr>
              <a:t>Lyles-Porter Hall (4,720 </a:t>
            </a:r>
            <a:r>
              <a:rPr lang="en-US" altLang="en-US" sz="1600" b="1" kern="0" dirty="0" err="1">
                <a:solidFill>
                  <a:srgbClr val="FFFFFF"/>
                </a:solidFill>
                <a:latin typeface="+mn-lt"/>
                <a:ea typeface="MS PGothic" pitchFamily="34" charset="-128"/>
              </a:rPr>
              <a:t>sq</a:t>
            </a:r>
            <a:r>
              <a:rPr lang="en-US" altLang="en-US" sz="1600" b="1" kern="0" dirty="0">
                <a:solidFill>
                  <a:srgbClr val="FFFFFF"/>
                </a:solidFill>
                <a:latin typeface="+mn-lt"/>
                <a:ea typeface="MS PGothic" pitchFamily="34" charset="-128"/>
              </a:rPr>
              <a:t> </a:t>
            </a:r>
            <a:r>
              <a:rPr lang="en-US" altLang="en-US" sz="1600" b="1" kern="0" dirty="0" err="1">
                <a:solidFill>
                  <a:srgbClr val="FFFFFF"/>
                </a:solidFill>
                <a:latin typeface="+mn-lt"/>
                <a:ea typeface="MS PGothic" pitchFamily="34" charset="-128"/>
              </a:rPr>
              <a:t>ft</a:t>
            </a:r>
            <a:r>
              <a:rPr lang="en-US" altLang="en-US" sz="1600" b="1" kern="0" dirty="0">
                <a:solidFill>
                  <a:srgbClr val="FFFFFF"/>
                </a:solidFill>
                <a:latin typeface="+mn-lt"/>
                <a:ea typeface="MS PGothic" pitchFamily="34" charset="-128"/>
              </a:rPr>
              <a:t>)</a:t>
            </a: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4696672" y="5345452"/>
            <a:ext cx="3002630" cy="132351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Segoe Prin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>
                    <a:tint val="75000"/>
                  </a:schemeClr>
                </a:solidFill>
                <a:latin typeface="Segoe Prin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Segoe Prin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Segoe Prin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Segoe Print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27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Bionutrition</a:t>
            </a:r>
            <a:r>
              <a:rPr lang="en-US" sz="12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Services</a:t>
            </a:r>
          </a:p>
          <a:p>
            <a:pPr algn="l"/>
            <a:r>
              <a:rPr lang="en-US" sz="12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Teaching/Demo Kitchen</a:t>
            </a:r>
          </a:p>
          <a:p>
            <a:pPr algn="l"/>
            <a:r>
              <a:rPr lang="en-US" sz="12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Multiple Clinical Testing Suites</a:t>
            </a:r>
          </a:p>
          <a:p>
            <a:pPr algn="l"/>
            <a:r>
              <a:rPr lang="en-US" sz="12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Bone &amp; Body Composition Unit</a:t>
            </a:r>
          </a:p>
          <a:p>
            <a:pPr algn="l"/>
            <a:r>
              <a:rPr lang="en-US" sz="12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Sensory Suite</a:t>
            </a:r>
          </a:p>
        </p:txBody>
      </p:sp>
    </p:spTree>
    <p:extLst>
      <p:ext uri="{BB962C8B-B14F-4D97-AF65-F5344CB8AC3E}">
        <p14:creationId xmlns:p14="http://schemas.microsoft.com/office/powerpoint/2010/main" val="147686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5457" y="457200"/>
            <a:ext cx="8955993" cy="6285432"/>
          </a:xfrm>
          <a:prstGeom prst="roundRect">
            <a:avLst>
              <a:gd name="adj" fmla="val 4459"/>
            </a:avLst>
          </a:prstGeom>
          <a:solidFill>
            <a:srgbClr val="FFFF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1" y="981775"/>
            <a:ext cx="4685247" cy="2624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584343" y="3355427"/>
            <a:ext cx="1296859" cy="261610"/>
          </a:xfrm>
          <a:prstGeom prst="rect">
            <a:avLst/>
          </a:prstGeom>
          <a:solidFill>
            <a:srgbClr val="000000">
              <a:alpha val="6509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b="1" kern="0" dirty="0">
                <a:solidFill>
                  <a:srgbClr val="FFFFFF"/>
                </a:solidFill>
                <a:latin typeface="+mn-lt"/>
                <a:ea typeface="MS PGothic" pitchFamily="34" charset="-128"/>
              </a:rPr>
              <a:t>Metabolic Kitchen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12" y="2590127"/>
            <a:ext cx="2502670" cy="1877003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22"/>
          <p:cNvSpPr txBox="1">
            <a:spLocks noChangeArrowheads="1"/>
          </p:cNvSpPr>
          <p:nvPr/>
        </p:nvSpPr>
        <p:spPr bwMode="auto">
          <a:xfrm>
            <a:off x="6337916" y="4205520"/>
            <a:ext cx="2458264" cy="261610"/>
          </a:xfrm>
          <a:prstGeom prst="rect">
            <a:avLst/>
          </a:prstGeom>
          <a:solidFill>
            <a:srgbClr val="000000">
              <a:alpha val="6509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b="1" kern="0" dirty="0">
                <a:solidFill>
                  <a:srgbClr val="FFFFFF"/>
                </a:solidFill>
                <a:latin typeface="+mn-lt"/>
                <a:ea typeface="MS PGothic" pitchFamily="34" charset="-128"/>
              </a:rPr>
              <a:t>Large Dining Area/Conference Room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89" y="563948"/>
            <a:ext cx="2526102" cy="1894576"/>
          </a:xfrm>
          <a:prstGeom prst="round2DiagRect">
            <a:avLst>
              <a:gd name="adj1" fmla="val 0"/>
              <a:gd name="adj2" fmla="val 2563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TextBox 22"/>
          <p:cNvSpPr txBox="1">
            <a:spLocks noChangeArrowheads="1"/>
          </p:cNvSpPr>
          <p:nvPr/>
        </p:nvSpPr>
        <p:spPr bwMode="auto">
          <a:xfrm>
            <a:off x="7110190" y="2201097"/>
            <a:ext cx="1674701" cy="261610"/>
          </a:xfrm>
          <a:prstGeom prst="rect">
            <a:avLst/>
          </a:prstGeom>
          <a:solidFill>
            <a:srgbClr val="000000">
              <a:alpha val="6509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b="1" kern="0" dirty="0">
                <a:solidFill>
                  <a:srgbClr val="FFFFFF"/>
                </a:solidFill>
                <a:latin typeface="+mn-lt"/>
                <a:ea typeface="MS PGothic" pitchFamily="34" charset="-128"/>
              </a:rPr>
              <a:t>Teaching/Demo Kitchen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t="14326" r="60515" b="71308"/>
          <a:stretch/>
        </p:blipFill>
        <p:spPr bwMode="auto">
          <a:xfrm>
            <a:off x="-1" y="215667"/>
            <a:ext cx="5946224" cy="613194"/>
          </a:xfrm>
          <a:prstGeom prst="rect">
            <a:avLst/>
          </a:prstGeom>
          <a:noFill/>
          <a:ln w="9525">
            <a:solidFill>
              <a:srgbClr val="FFD24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-8546" y="189503"/>
            <a:ext cx="5788244" cy="6618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Bionutrition &amp; Dietary Assessment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 cstate="print">
            <a:lum brigh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5" t="3223" r="4154"/>
          <a:stretch/>
        </p:blipFill>
        <p:spPr>
          <a:xfrm>
            <a:off x="6279891" y="4653171"/>
            <a:ext cx="2505000" cy="1903420"/>
          </a:xfrm>
          <a:prstGeom prst="round2DiagRect">
            <a:avLst>
              <a:gd name="adj1" fmla="val 0"/>
              <a:gd name="adj2" fmla="val 16167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TextBox 22"/>
          <p:cNvSpPr txBox="1">
            <a:spLocks noChangeArrowheads="1"/>
          </p:cNvSpPr>
          <p:nvPr/>
        </p:nvSpPr>
        <p:spPr bwMode="auto">
          <a:xfrm>
            <a:off x="6823163" y="6301243"/>
            <a:ext cx="1956201" cy="261610"/>
          </a:xfrm>
          <a:prstGeom prst="rect">
            <a:avLst/>
          </a:prstGeom>
          <a:solidFill>
            <a:srgbClr val="000000">
              <a:alpha val="6509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b="1" kern="0" dirty="0">
                <a:solidFill>
                  <a:srgbClr val="FFFFFF"/>
                </a:solidFill>
                <a:latin typeface="+mn-lt"/>
                <a:ea typeface="MS PGothic" pitchFamily="34" charset="-128"/>
              </a:rPr>
              <a:t>Dietary Assessment Center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2496" y="3711836"/>
            <a:ext cx="5697416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0000"/>
                </a:solidFill>
                <a:ea typeface="ＭＳ Ｐゴシック" charset="-128"/>
              </a:rPr>
              <a:t>Large capacity metabolic kitchen with precise weighing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600" i="1" dirty="0">
                <a:solidFill>
                  <a:srgbClr val="000000"/>
                </a:solidFill>
                <a:ea typeface="ＭＳ Ｐゴシック" charset="-128"/>
              </a:rPr>
              <a:t>Up to 25,000 meals/year with up to 50 subjects/day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i="1" dirty="0">
              <a:solidFill>
                <a:srgbClr val="000000"/>
              </a:solidFill>
              <a:ea typeface="ＭＳ Ｐゴシック" charset="-128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0000"/>
                </a:solidFill>
                <a:ea typeface="ＭＳ Ｐゴシック" charset="-128"/>
              </a:rPr>
              <a:t>Dining area for in-house meal consumption &amp; monitoring</a:t>
            </a:r>
            <a:endParaRPr lang="en-US" sz="500" i="1" dirty="0">
              <a:solidFill>
                <a:srgbClr val="000000"/>
              </a:solidFill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i="1" dirty="0">
              <a:solidFill>
                <a:srgbClr val="000000"/>
              </a:solidFill>
              <a:ea typeface="ＭＳ Ｐゴシック" charset="-128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0000"/>
                </a:solidFill>
                <a:ea typeface="ＭＳ Ｐゴシック" charset="-128"/>
              </a:rPr>
              <a:t>Complete tightly controlled feeding studies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i="1" dirty="0">
              <a:solidFill>
                <a:srgbClr val="000000"/>
              </a:solidFill>
              <a:ea typeface="ＭＳ Ｐゴシック" charset="-128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0000"/>
                </a:solidFill>
                <a:ea typeface="ＭＳ Ｐゴシック" charset="-128"/>
              </a:rPr>
              <a:t>Individualized &amp;/or group diet development &amp; meal planning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i="1" dirty="0">
              <a:solidFill>
                <a:srgbClr val="000000"/>
              </a:solidFill>
              <a:ea typeface="ＭＳ Ｐゴシック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0000"/>
                </a:solidFill>
                <a:ea typeface="ＭＳ Ｐゴシック" charset="-128"/>
              </a:rPr>
              <a:t>Full spectrum of dietary assessment methods (i.e., 24-hour recall, frequency methods, records, and screeners)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600" i="1" dirty="0">
                <a:solidFill>
                  <a:srgbClr val="000000"/>
                </a:solidFill>
                <a:ea typeface="ＭＳ Ｐゴシック" charset="-128"/>
              </a:rPr>
              <a:t>Guidance on method selection, protocol development, &amp; data analysis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i="1" dirty="0">
              <a:solidFill>
                <a:srgbClr val="000000"/>
              </a:solidFill>
              <a:ea typeface="ＭＳ Ｐゴシック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0000"/>
                </a:solidFill>
                <a:ea typeface="ＭＳ Ｐゴシック" charset="-128"/>
              </a:rPr>
              <a:t>Capabilities to perform nutrition counseling &amp; education</a:t>
            </a:r>
          </a:p>
        </p:txBody>
      </p:sp>
    </p:spTree>
    <p:extLst>
      <p:ext uri="{BB962C8B-B14F-4D97-AF65-F5344CB8AC3E}">
        <p14:creationId xmlns:p14="http://schemas.microsoft.com/office/powerpoint/2010/main" val="272704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5457" y="457200"/>
            <a:ext cx="8955993" cy="6285432"/>
          </a:xfrm>
          <a:prstGeom prst="roundRect">
            <a:avLst>
              <a:gd name="adj" fmla="val 4459"/>
            </a:avLst>
          </a:prstGeom>
          <a:solidFill>
            <a:srgbClr val="FFFF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t="14326" r="60515" b="71308"/>
          <a:stretch/>
        </p:blipFill>
        <p:spPr bwMode="auto">
          <a:xfrm>
            <a:off x="0" y="215667"/>
            <a:ext cx="5946222" cy="613194"/>
          </a:xfrm>
          <a:prstGeom prst="rect">
            <a:avLst/>
          </a:prstGeom>
          <a:noFill/>
          <a:ln w="9525">
            <a:solidFill>
              <a:srgbClr val="FFD24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-8546" y="189503"/>
            <a:ext cx="5954768" cy="6618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Clinical Testing Areas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3921" y="1040537"/>
            <a:ext cx="2918318" cy="2188739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6"/>
          <a:stretch/>
        </p:blipFill>
        <p:spPr>
          <a:xfrm rot="10800000">
            <a:off x="3147368" y="1052422"/>
            <a:ext cx="2951511" cy="2165241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153920" y="2965399"/>
            <a:ext cx="5944960" cy="263878"/>
          </a:xfrm>
          <a:prstGeom prst="rect">
            <a:avLst/>
          </a:prstGeom>
          <a:solidFill>
            <a:srgbClr val="000000">
              <a:alpha val="6509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b="1" kern="0" dirty="0">
                <a:solidFill>
                  <a:srgbClr val="FFFFFF"/>
                </a:solidFill>
                <a:latin typeface="+mn-lt"/>
                <a:ea typeface="MS PGothic" pitchFamily="34" charset="-128"/>
              </a:rPr>
              <a:t>Open, multi-testing areas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2" t="4154" r="1"/>
          <a:stretch/>
        </p:blipFill>
        <p:spPr>
          <a:xfrm>
            <a:off x="6261972" y="1061049"/>
            <a:ext cx="2721218" cy="2156615"/>
          </a:xfrm>
          <a:prstGeom prst="round2DiagRect">
            <a:avLst>
              <a:gd name="adj1" fmla="val 0"/>
              <a:gd name="adj2" fmla="val 115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6261973" y="2965399"/>
            <a:ext cx="2721218" cy="261610"/>
          </a:xfrm>
          <a:prstGeom prst="rect">
            <a:avLst/>
          </a:prstGeom>
          <a:solidFill>
            <a:srgbClr val="000000">
              <a:alpha val="6509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b="1" kern="0" dirty="0">
                <a:solidFill>
                  <a:srgbClr val="FFFFFF"/>
                </a:solidFill>
                <a:latin typeface="+mn-lt"/>
                <a:ea typeface="MS PGothic" pitchFamily="34" charset="-128"/>
              </a:rPr>
              <a:t>Single-room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3920" y="3311926"/>
            <a:ext cx="87226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0000"/>
                </a:solidFill>
                <a:ea typeface="ＭＳ Ｐゴシック" charset="-128"/>
              </a:rPr>
              <a:t>Large capacity (n=16 chairs/beds) to complete health-related assessments including: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-128"/>
              </a:rPr>
              <a:t>IV placement/access for repeated blood sampling for oral &amp; mix-meal glucose tolerance tests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-128"/>
              </a:rPr>
              <a:t>Blood pressure and heart rate monitoring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-128"/>
              </a:rPr>
              <a:t>Single-stick (fasting) phlebotomy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-128"/>
              </a:rPr>
              <a:t>Point of care testing – glucose and urine pregnancy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-128"/>
              </a:rPr>
              <a:t>Muscle biopsy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-128"/>
              </a:rPr>
              <a:t>Study drug administration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600" dirty="0" err="1">
                <a:solidFill>
                  <a:srgbClr val="000000"/>
                </a:solidFill>
                <a:ea typeface="ＭＳ Ｐゴシック" charset="-128"/>
              </a:rPr>
              <a:t>Electromyographic</a:t>
            </a:r>
            <a:r>
              <a:rPr lang="en-US" sz="1600" dirty="0">
                <a:solidFill>
                  <a:srgbClr val="000000"/>
                </a:solidFill>
                <a:ea typeface="ＭＳ Ｐゴシック" charset="-128"/>
              </a:rPr>
              <a:t> (EMG) recording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i="1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7528" y="5388510"/>
            <a:ext cx="87226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0000"/>
                </a:solidFill>
                <a:ea typeface="ＭＳ Ｐゴシック" charset="-128"/>
              </a:rPr>
              <a:t>Additional facilities to complete other assessments for: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-128"/>
              </a:rPr>
              <a:t>Sensory testing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-128"/>
              </a:rPr>
              <a:t>Surreptitious observation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-128"/>
              </a:rPr>
              <a:t>Appetitive sensations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-128"/>
              </a:rPr>
              <a:t>Select cognitive and psychological testing </a:t>
            </a:r>
          </a:p>
        </p:txBody>
      </p:sp>
    </p:spTree>
    <p:extLst>
      <p:ext uri="{BB962C8B-B14F-4D97-AF65-F5344CB8AC3E}">
        <p14:creationId xmlns:p14="http://schemas.microsoft.com/office/powerpoint/2010/main" val="342347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5457" y="457200"/>
            <a:ext cx="8955993" cy="6285432"/>
          </a:xfrm>
          <a:prstGeom prst="roundRect">
            <a:avLst>
              <a:gd name="adj" fmla="val 4459"/>
            </a:avLst>
          </a:prstGeom>
          <a:solidFill>
            <a:srgbClr val="FFFF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t="14326" r="60515" b="71308"/>
          <a:stretch/>
        </p:blipFill>
        <p:spPr bwMode="auto">
          <a:xfrm>
            <a:off x="0" y="215667"/>
            <a:ext cx="5946222" cy="613194"/>
          </a:xfrm>
          <a:prstGeom prst="rect">
            <a:avLst/>
          </a:prstGeom>
          <a:noFill/>
          <a:ln w="9525">
            <a:solidFill>
              <a:srgbClr val="FFD24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-8546" y="189503"/>
            <a:ext cx="5954768" cy="6618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Facilities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2002" y="3933711"/>
            <a:ext cx="461369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0000"/>
                </a:solidFill>
                <a:ea typeface="ＭＳ Ｐゴシック" charset="-128"/>
              </a:rPr>
              <a:t>Body composition (Bod-Pod &amp; DXA)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0000"/>
                </a:solidFill>
                <a:ea typeface="ＭＳ Ｐゴシック" charset="-128"/>
              </a:rPr>
              <a:t>Bone health assessments (DXA, </a:t>
            </a:r>
            <a:r>
              <a:rPr lang="en-US" sz="1600" i="1" dirty="0" err="1">
                <a:solidFill>
                  <a:srgbClr val="000000"/>
                </a:solidFill>
                <a:ea typeface="ＭＳ Ｐゴシック" charset="-128"/>
              </a:rPr>
              <a:t>pQCT</a:t>
            </a:r>
            <a:r>
              <a:rPr lang="en-US" sz="1600" i="1" dirty="0">
                <a:solidFill>
                  <a:srgbClr val="000000"/>
                </a:solidFill>
                <a:ea typeface="ＭＳ Ｐゴシック" charset="-128"/>
              </a:rPr>
              <a:t>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0000"/>
                </a:solidFill>
                <a:ea typeface="ＭＳ Ｐゴシック" charset="-128"/>
              </a:rPr>
              <a:t>Anthropometrics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0000"/>
                </a:solidFill>
                <a:ea typeface="ＭＳ Ｐゴシック" charset="-128"/>
              </a:rPr>
              <a:t>Exercise training with state-of-the-art monitoring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0000"/>
                </a:solidFill>
                <a:ea typeface="ＭＳ Ｐゴシック" charset="-128"/>
              </a:rPr>
              <a:t>Max and sub-max fitness testing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0000"/>
                </a:solidFill>
                <a:ea typeface="ＭＳ Ｐゴシック" charset="-128"/>
              </a:rPr>
              <a:t>Metabolic assessments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0000"/>
                </a:solidFill>
                <a:ea typeface="ＭＳ Ｐゴシック" charset="-128"/>
              </a:rPr>
              <a:t>Blood processing areas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17" y="990980"/>
            <a:ext cx="4279570" cy="2233872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4569210" y="2969597"/>
            <a:ext cx="1178963" cy="261610"/>
          </a:xfrm>
          <a:prstGeom prst="rect">
            <a:avLst/>
          </a:prstGeom>
          <a:solidFill>
            <a:srgbClr val="000000">
              <a:alpha val="6509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b="1" kern="0" dirty="0">
                <a:solidFill>
                  <a:srgbClr val="FFFFFF"/>
                </a:solidFill>
                <a:latin typeface="+mn-lt"/>
                <a:ea typeface="MS PGothic" pitchFamily="34" charset="-128"/>
              </a:rPr>
              <a:t>Exercise Facility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2" y="1002552"/>
            <a:ext cx="4269574" cy="2228655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202002" y="2972775"/>
            <a:ext cx="2779931" cy="261610"/>
          </a:xfrm>
          <a:prstGeom prst="rect">
            <a:avLst/>
          </a:prstGeom>
          <a:solidFill>
            <a:srgbClr val="000000">
              <a:alpha val="6509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b="1" kern="0" dirty="0">
                <a:solidFill>
                  <a:srgbClr val="FFFFFF"/>
                </a:solidFill>
                <a:latin typeface="+mn-lt"/>
                <a:ea typeface="MS PGothic" pitchFamily="34" charset="-128"/>
              </a:rPr>
              <a:t>Bone &amp; Body Composition Research Core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r="6834"/>
          <a:stretch/>
        </p:blipFill>
        <p:spPr>
          <a:xfrm>
            <a:off x="4767616" y="3808721"/>
            <a:ext cx="3850172" cy="2065862"/>
          </a:xfrm>
          <a:prstGeom prst="round2DiagRect">
            <a:avLst>
              <a:gd name="adj1" fmla="val 23373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TextBox 22"/>
          <p:cNvSpPr txBox="1">
            <a:spLocks noChangeArrowheads="1"/>
          </p:cNvSpPr>
          <p:nvPr/>
        </p:nvSpPr>
        <p:spPr bwMode="auto">
          <a:xfrm>
            <a:off x="4773023" y="5612973"/>
            <a:ext cx="1422787" cy="261610"/>
          </a:xfrm>
          <a:prstGeom prst="rect">
            <a:avLst/>
          </a:prstGeom>
          <a:solidFill>
            <a:srgbClr val="000000">
              <a:alpha val="65098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b="1" kern="0" dirty="0">
                <a:solidFill>
                  <a:srgbClr val="FFFFFF"/>
                </a:solidFill>
                <a:latin typeface="+mn-lt"/>
                <a:ea typeface="MS PGothic" pitchFamily="34" charset="-128"/>
              </a:rPr>
              <a:t>Sample Processing</a:t>
            </a:r>
          </a:p>
        </p:txBody>
      </p:sp>
    </p:spTree>
    <p:extLst>
      <p:ext uri="{BB962C8B-B14F-4D97-AF65-F5344CB8AC3E}">
        <p14:creationId xmlns:p14="http://schemas.microsoft.com/office/powerpoint/2010/main" val="151830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912" y="1239140"/>
            <a:ext cx="8955993" cy="5503492"/>
          </a:xfrm>
          <a:prstGeom prst="roundRect">
            <a:avLst>
              <a:gd name="adj" fmla="val 4459"/>
            </a:avLst>
          </a:prstGeom>
          <a:solidFill>
            <a:srgbClr val="FFFF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t="14326" r="60515" b="71308"/>
          <a:stretch/>
        </p:blipFill>
        <p:spPr bwMode="auto">
          <a:xfrm>
            <a:off x="0" y="222541"/>
            <a:ext cx="9144000" cy="882359"/>
          </a:xfrm>
          <a:prstGeom prst="rect">
            <a:avLst/>
          </a:prstGeom>
          <a:noFill/>
          <a:ln w="9525">
            <a:solidFill>
              <a:srgbClr val="FFD24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8546" y="173932"/>
            <a:ext cx="9144000" cy="96906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PU-CRC Support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800" y="5987459"/>
            <a:ext cx="155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Amy Wright, BS, RD</a:t>
            </a:r>
          </a:p>
          <a:p>
            <a:pPr algn="ctr"/>
            <a:r>
              <a:rPr lang="en-US" sz="1200" i="1" dirty="0"/>
              <a:t>Bionutrition Manager</a:t>
            </a:r>
          </a:p>
          <a:p>
            <a:pPr algn="ctr"/>
            <a:r>
              <a:rPr lang="en-US" sz="1200" i="1" dirty="0"/>
              <a:t>Research Dietitian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504" r="483" b="22019"/>
          <a:stretch/>
        </p:blipFill>
        <p:spPr>
          <a:xfrm rot="10800000">
            <a:off x="957535" y="1638999"/>
            <a:ext cx="7030528" cy="4192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46278" y="5984585"/>
            <a:ext cx="1709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Robin Rhine, EMT, QMA</a:t>
            </a:r>
          </a:p>
          <a:p>
            <a:pPr algn="ctr"/>
            <a:r>
              <a:rPr lang="en-US" sz="1200" i="1" dirty="0"/>
              <a:t>Clinical Manager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5296" y="5993212"/>
            <a:ext cx="155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Anne Wilcox, MS, RD</a:t>
            </a:r>
          </a:p>
          <a:p>
            <a:pPr algn="ctr"/>
            <a:r>
              <a:rPr lang="en-US" sz="1200" i="1" dirty="0"/>
              <a:t>Research Dietitian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26969" y="5947204"/>
            <a:ext cx="164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Lana Merrick, BS, CC</a:t>
            </a:r>
          </a:p>
          <a:p>
            <a:pPr algn="ctr"/>
            <a:r>
              <a:rPr lang="en-US" sz="1200" i="1" dirty="0"/>
              <a:t>Kitchen Supervisor</a:t>
            </a:r>
          </a:p>
          <a:p>
            <a:pPr algn="ctr"/>
            <a:r>
              <a:rPr lang="en-US" sz="1200" i="1" dirty="0"/>
              <a:t>Culinary Research Chef</a:t>
            </a:r>
          </a:p>
        </p:txBody>
      </p:sp>
    </p:spTree>
    <p:extLst>
      <p:ext uri="{BB962C8B-B14F-4D97-AF65-F5344CB8AC3E}">
        <p14:creationId xmlns:p14="http://schemas.microsoft.com/office/powerpoint/2010/main" val="366310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912" y="1239140"/>
            <a:ext cx="8955993" cy="5503492"/>
          </a:xfrm>
          <a:prstGeom prst="roundRect">
            <a:avLst>
              <a:gd name="adj" fmla="val 4459"/>
            </a:avLst>
          </a:prstGeom>
          <a:solidFill>
            <a:srgbClr val="FFFF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t="14326" r="60515" b="71308"/>
          <a:stretch/>
        </p:blipFill>
        <p:spPr bwMode="auto">
          <a:xfrm>
            <a:off x="0" y="222541"/>
            <a:ext cx="9144000" cy="882359"/>
          </a:xfrm>
          <a:prstGeom prst="rect">
            <a:avLst/>
          </a:prstGeom>
          <a:noFill/>
          <a:ln w="9525">
            <a:solidFill>
              <a:srgbClr val="FFD24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8546" y="173932"/>
            <a:ext cx="9144000" cy="96906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PU-CRC Senior Support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38860" y="4739759"/>
            <a:ext cx="21482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Heather Leidy, PhD</a:t>
            </a:r>
          </a:p>
          <a:p>
            <a:pPr algn="ctr"/>
            <a:r>
              <a:rPr lang="en-US" sz="1600" i="1" dirty="0"/>
              <a:t>Purdue-CRC Director</a:t>
            </a:r>
          </a:p>
          <a:p>
            <a:pPr algn="ctr"/>
            <a:r>
              <a:rPr lang="en-US" sz="1200" dirty="0"/>
              <a:t>Email:  </a:t>
            </a:r>
            <a:r>
              <a:rPr lang="en-US" sz="1200" dirty="0">
                <a:hlinkClick r:id="rId3"/>
              </a:rPr>
              <a:t>hleidy@purdue.edu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907595" y="4739759"/>
            <a:ext cx="30979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Regan Bailey, RD, PhD</a:t>
            </a:r>
          </a:p>
          <a:p>
            <a:pPr algn="ctr"/>
            <a:r>
              <a:rPr lang="en-US" sz="1600" i="1" dirty="0"/>
              <a:t>Dietary Assessment Center Director</a:t>
            </a:r>
          </a:p>
          <a:p>
            <a:pPr algn="ctr"/>
            <a:r>
              <a:rPr lang="en-US" sz="1200" dirty="0"/>
              <a:t>Email:  </a:t>
            </a:r>
            <a:r>
              <a:rPr lang="en-US" sz="1200" dirty="0">
                <a:hlinkClick r:id="rId4"/>
              </a:rPr>
              <a:t>reganbailey@purdue.edu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34" y="4705255"/>
            <a:ext cx="264390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Connie Weaver, PhD</a:t>
            </a:r>
          </a:p>
          <a:p>
            <a:pPr algn="ctr"/>
            <a:r>
              <a:rPr lang="en-US" sz="1600" i="1" dirty="0"/>
              <a:t>Indiana CTSI Purdue </a:t>
            </a:r>
          </a:p>
          <a:p>
            <a:pPr algn="ctr"/>
            <a:r>
              <a:rPr lang="en-US" sz="1600" i="1" dirty="0"/>
              <a:t>Deputy Director</a:t>
            </a:r>
          </a:p>
          <a:p>
            <a:pPr algn="ctr"/>
            <a:r>
              <a:rPr lang="en-US" sz="1200" dirty="0"/>
              <a:t>Email:  </a:t>
            </a:r>
            <a:r>
              <a:rPr lang="en-US" sz="1200" dirty="0">
                <a:hlinkClick r:id="rId5"/>
              </a:rPr>
              <a:t>weavercm@purdue.edu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93301" y="5923012"/>
            <a:ext cx="859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For questions regarding protocol submission, use of CRC space, equipment, and support/services, please contact Dr. Leidy at  </a:t>
            </a:r>
            <a:r>
              <a:rPr lang="en-US" b="1" i="1" dirty="0">
                <a:solidFill>
                  <a:srgbClr val="C00000"/>
                </a:solidFill>
                <a:hlinkClick r:id="rId3"/>
              </a:rPr>
              <a:t>hleidy@purdue.edu</a:t>
            </a:r>
            <a:r>
              <a:rPr lang="en-US" b="1" i="1" dirty="0"/>
              <a:t> or call 573-825-2620.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" b="3415"/>
          <a:stretch/>
        </p:blipFill>
        <p:spPr>
          <a:xfrm>
            <a:off x="3452600" y="1683032"/>
            <a:ext cx="2144219" cy="2881427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 b="11426"/>
          <a:stretch/>
        </p:blipFill>
        <p:spPr>
          <a:xfrm>
            <a:off x="547978" y="1683032"/>
            <a:ext cx="2114981" cy="2874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7" t="2897" r="23085" b="33896"/>
          <a:stretch/>
        </p:blipFill>
        <p:spPr>
          <a:xfrm>
            <a:off x="6370416" y="1692868"/>
            <a:ext cx="2131470" cy="2864845"/>
          </a:xfrm>
          <a:prstGeom prst="round2DiagRect">
            <a:avLst>
              <a:gd name="adj1" fmla="val 915"/>
              <a:gd name="adj2" fmla="val 1876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4871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1158</TotalTime>
  <Words>379</Words>
  <Application>Microsoft Office PowerPoint</Application>
  <PresentationFormat>On-screen Show (4:3)</PresentationFormat>
  <Paragraphs>84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MS PGothic</vt:lpstr>
      <vt:lpstr>MS PGothic</vt:lpstr>
      <vt:lpstr>Arial</vt:lpstr>
      <vt:lpstr>Calibri</vt:lpstr>
      <vt:lpstr>Calibri Light</vt:lpstr>
      <vt:lpstr>Courier New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Leidy, Heather J</dc:creator>
  <cp:lastModifiedBy>DE-CANDIA,MELISSA (A-USA,ex1)</cp:lastModifiedBy>
  <cp:revision>53</cp:revision>
  <dcterms:created xsi:type="dcterms:W3CDTF">2016-10-25T19:58:43Z</dcterms:created>
  <dcterms:modified xsi:type="dcterms:W3CDTF">2017-03-29T13:58:39Z</dcterms:modified>
</cp:coreProperties>
</file>