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57" r:id="rId2"/>
    <p:sldId id="626" r:id="rId3"/>
    <p:sldId id="662" r:id="rId4"/>
    <p:sldId id="672" r:id="rId5"/>
    <p:sldId id="663" r:id="rId6"/>
    <p:sldId id="625" r:id="rId7"/>
    <p:sldId id="658" r:id="rId8"/>
    <p:sldId id="669" r:id="rId9"/>
    <p:sldId id="600" r:id="rId10"/>
    <p:sldId id="532" r:id="rId11"/>
    <p:sldId id="670" r:id="rId12"/>
    <p:sldId id="483" r:id="rId13"/>
    <p:sldId id="668" r:id="rId14"/>
    <p:sldId id="671" r:id="rId15"/>
    <p:sldId id="654" r:id="rId16"/>
    <p:sldId id="665" r:id="rId17"/>
    <p:sldId id="666" r:id="rId18"/>
    <p:sldId id="661" r:id="rId19"/>
    <p:sldId id="647" r:id="rId20"/>
    <p:sldId id="650" r:id="rId21"/>
    <p:sldId id="621" r:id="rId22"/>
    <p:sldId id="648" r:id="rId23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CC"/>
    <a:srgbClr val="FFFFFF"/>
    <a:srgbClr val="F00415"/>
    <a:srgbClr val="FF3300"/>
    <a:srgbClr val="FF9900"/>
    <a:srgbClr val="00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14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262" y="-12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3563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20" tIns="48710" rIns="97420" bIns="4871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9238" y="0"/>
            <a:ext cx="302418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20" tIns="48710" rIns="97420" bIns="4871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42488"/>
            <a:ext cx="310356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20" tIns="48710" rIns="97420" bIns="4871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9238" y="9742488"/>
            <a:ext cx="30241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20" tIns="48710" rIns="97420" bIns="48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smtClean="0"/>
            </a:lvl1pPr>
          </a:lstStyle>
          <a:p>
            <a:pPr>
              <a:defRPr/>
            </a:pPr>
            <a:fld id="{1F416354-A33C-4C8A-B3C0-7F53478BF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8536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420" tIns="48710" rIns="97420" bIns="4871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420" tIns="48710" rIns="97420" bIns="4871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420" tIns="48710" rIns="97420" bIns="48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420" tIns="48710" rIns="97420" bIns="4871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pitchFamily="-110" charset="0"/>
                <a:ea typeface="Geneva" pitchFamily="-110" charset="0"/>
                <a:cs typeface="Geneva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420" tIns="48710" rIns="97420" bIns="48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smtClean="0"/>
            </a:lvl1pPr>
          </a:lstStyle>
          <a:p>
            <a:pPr>
              <a:defRPr/>
            </a:pPr>
            <a:fld id="{D628662F-F3F6-49BB-8CBE-A678E11D1DF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26286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Geneva" pitchFamily="-112" charset="0"/>
        <a:cs typeface="Geneva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7A86D4D0-EAC7-4E85-A226-26F3B59E9E45}" type="slidenum">
              <a:rPr lang="en-GB" altLang="en-US" sz="1300"/>
              <a:pPr>
                <a:spcBef>
                  <a:spcPct val="0"/>
                </a:spcBef>
              </a:pPr>
              <a:t>1</a:t>
            </a:fld>
            <a:endParaRPr lang="en-GB" altLang="en-US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anose="02020603050405020304" pitchFamily="18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8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59D809AC-6A44-4C4C-99D7-46A5C7273D7B}" type="slidenum">
              <a:rPr lang="de-DE" altLang="en-US" sz="1300"/>
              <a:pPr>
                <a:spcBef>
                  <a:spcPct val="0"/>
                </a:spcBef>
              </a:pPr>
              <a:t>10</a:t>
            </a:fld>
            <a:endParaRPr lang="de-DE" altLang="en-US" sz="13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49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2058F04C-CD74-414E-8AD2-B239F35EE50F}" type="slidenum">
              <a:rPr lang="de-DE" altLang="en-US" sz="1300"/>
              <a:pPr>
                <a:spcBef>
                  <a:spcPct val="0"/>
                </a:spcBef>
              </a:pPr>
              <a:t>11</a:t>
            </a:fld>
            <a:endParaRPr lang="de-DE" altLang="en-US" sz="13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4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8B168CB6-68EA-4907-B133-3A9251FE7336}" type="slidenum">
              <a:rPr lang="de-DE" altLang="en-US" sz="1300"/>
              <a:pPr>
                <a:spcBef>
                  <a:spcPct val="0"/>
                </a:spcBef>
              </a:pPr>
              <a:t>12</a:t>
            </a:fld>
            <a:endParaRPr lang="de-DE" altLang="en-US" sz="13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88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71DA958C-2671-4E91-8F45-7AF7FF4963B9}" type="slidenum">
              <a:rPr lang="de-DE" altLang="en-US" sz="1300"/>
              <a:pPr>
                <a:spcBef>
                  <a:spcPct val="0"/>
                </a:spcBef>
              </a:pPr>
              <a:t>13</a:t>
            </a:fld>
            <a:endParaRPr lang="de-DE" altLang="en-US" sz="13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7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AB762F32-1778-4E6A-BDCD-401F65B3000A}" type="slidenum">
              <a:rPr lang="de-DE" altLang="en-US" sz="1300"/>
              <a:pPr>
                <a:spcBef>
                  <a:spcPct val="0"/>
                </a:spcBef>
              </a:pPr>
              <a:t>14</a:t>
            </a:fld>
            <a:endParaRPr lang="de-DE" altLang="en-US" sz="13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817F39E8-2B13-4F7C-AAA6-10572249529A}" type="slidenum">
              <a:rPr lang="de-DE" altLang="en-US" sz="1300"/>
              <a:pPr>
                <a:spcBef>
                  <a:spcPct val="0"/>
                </a:spcBef>
              </a:pPr>
              <a:t>15</a:t>
            </a:fld>
            <a:endParaRPr lang="de-DE" altLang="en-US" sz="13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21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BA58593E-28EE-4E49-B1B7-D62D9491361F}" type="slidenum">
              <a:rPr lang="de-DE" altLang="en-US" sz="1300"/>
              <a:pPr>
                <a:spcBef>
                  <a:spcPct val="0"/>
                </a:spcBef>
              </a:pPr>
              <a:t>16</a:t>
            </a:fld>
            <a:endParaRPr lang="de-DE" altLang="en-US" sz="13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19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6193D982-9C16-456A-8B63-7E88015D9763}" type="slidenum">
              <a:rPr lang="de-DE" altLang="en-US" sz="1300"/>
              <a:pPr>
                <a:spcBef>
                  <a:spcPct val="0"/>
                </a:spcBef>
              </a:pPr>
              <a:t>17</a:t>
            </a:fld>
            <a:endParaRPr lang="de-DE" altLang="en-US" sz="13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559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BE8B487D-F42A-4837-8D7E-6E435E61E3A0}" type="slidenum">
              <a:rPr lang="de-DE" altLang="en-US" sz="1300"/>
              <a:pPr>
                <a:spcBef>
                  <a:spcPct val="0"/>
                </a:spcBef>
              </a:pPr>
              <a:t>20</a:t>
            </a:fld>
            <a:endParaRPr lang="de-DE" altLang="en-U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611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9162850A-9831-4120-8940-AE3AA4B796D4}" type="slidenum">
              <a:rPr lang="de-DE" altLang="en-US" sz="1300"/>
              <a:pPr>
                <a:spcBef>
                  <a:spcPct val="0"/>
                </a:spcBef>
              </a:pPr>
              <a:t>21</a:t>
            </a:fld>
            <a:endParaRPr lang="de-DE" altLang="en-US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67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E55305BD-CD46-4739-AACE-46D634F6E5EF}" type="slidenum">
              <a:rPr lang="de-DE" altLang="en-US" sz="1300"/>
              <a:pPr>
                <a:spcBef>
                  <a:spcPct val="0"/>
                </a:spcBef>
              </a:pPr>
              <a:t>2</a:t>
            </a:fld>
            <a:endParaRPr lang="de-DE" altLang="en-US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0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A19BA989-362A-4D79-88F9-8DB285E3CEAE}" type="slidenum">
              <a:rPr lang="de-DE" altLang="en-US" sz="1300"/>
              <a:pPr>
                <a:spcBef>
                  <a:spcPct val="0"/>
                </a:spcBef>
              </a:pPr>
              <a:t>3</a:t>
            </a:fld>
            <a:endParaRPr lang="de-DE" altLang="en-US" sz="13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2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19A4612F-752D-461E-BB4D-D9C4041C9865}" type="slidenum">
              <a:rPr lang="de-DE" altLang="en-US" sz="1300"/>
              <a:pPr>
                <a:spcBef>
                  <a:spcPct val="0"/>
                </a:spcBef>
              </a:pPr>
              <a:t>4</a:t>
            </a:fld>
            <a:endParaRPr lang="de-DE" altLang="en-US" sz="13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764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2A3E1867-1F56-445F-AB90-E15CA900B5FB}" type="slidenum">
              <a:rPr lang="de-DE" altLang="en-US" sz="1300"/>
              <a:pPr>
                <a:spcBef>
                  <a:spcPct val="0"/>
                </a:spcBef>
              </a:pPr>
              <a:t>5</a:t>
            </a:fld>
            <a:endParaRPr lang="de-DE" altLang="en-US" sz="13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12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A516B98E-A3D3-4B78-910D-E926A68A0FFB}" type="slidenum">
              <a:rPr lang="de-DE" altLang="en-US" sz="1300"/>
              <a:pPr>
                <a:spcBef>
                  <a:spcPct val="0"/>
                </a:spcBef>
              </a:pPr>
              <a:t>6</a:t>
            </a:fld>
            <a:endParaRPr lang="de-DE" altLang="en-US" sz="13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3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533BC051-7E8E-46A5-9FFD-9AF093BFA8A8}" type="slidenum">
              <a:rPr lang="de-DE" altLang="en-US" sz="1300"/>
              <a:pPr>
                <a:spcBef>
                  <a:spcPct val="0"/>
                </a:spcBef>
              </a:pPr>
              <a:t>7</a:t>
            </a:fld>
            <a:endParaRPr lang="de-DE" altLang="en-US" sz="13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66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9A4E2BD9-DFAD-4DCE-8572-711EC1E075F9}" type="slidenum">
              <a:rPr lang="de-DE" altLang="en-US" sz="1300"/>
              <a:pPr>
                <a:spcBef>
                  <a:spcPct val="0"/>
                </a:spcBef>
              </a:pPr>
              <a:t>8</a:t>
            </a:fld>
            <a:endParaRPr lang="de-DE" altLang="en-US" sz="13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82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</a:pPr>
            <a:fld id="{329669EC-9EE8-4452-9204-C47E82F7ED05}" type="slidenum">
              <a:rPr lang="de-DE" altLang="en-US" sz="1300"/>
              <a:pPr>
                <a:spcBef>
                  <a:spcPct val="0"/>
                </a:spcBef>
              </a:pPr>
              <a:t>9</a:t>
            </a:fld>
            <a:endParaRPr lang="de-DE" altLang="en-US" sz="13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7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 flipV="1">
            <a:off x="1588" y="0"/>
            <a:ext cx="9144000" cy="289560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7" descr="logo_embl_6eck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8" t="2509" b="49506"/>
          <a:stretch>
            <a:fillRect/>
          </a:stretch>
        </p:blipFill>
        <p:spPr bwMode="auto">
          <a:xfrm>
            <a:off x="0" y="0"/>
            <a:ext cx="353377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95600"/>
            <a:ext cx="9144000" cy="39624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/>
            <a:endParaRPr lang="en-US" altLang="en-US" sz="2400"/>
          </a:p>
        </p:txBody>
      </p:sp>
      <p:pic>
        <p:nvPicPr>
          <p:cNvPr id="7" name="Picture 18" descr="logo_embl_6eck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8" t="50446" b="-2196"/>
          <a:stretch>
            <a:fillRect/>
          </a:stretch>
        </p:blipFill>
        <p:spPr bwMode="auto">
          <a:xfrm>
            <a:off x="0" y="2894013"/>
            <a:ext cx="3533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embl_rgb_petr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1740" r="2737" b="2754"/>
          <a:stretch>
            <a:fillRect/>
          </a:stretch>
        </p:blipFill>
        <p:spPr bwMode="auto">
          <a:xfrm>
            <a:off x="6248400" y="5256213"/>
            <a:ext cx="22098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49275" y="2971800"/>
            <a:ext cx="6400800" cy="304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4413"/>
            <a:ext cx="7772400" cy="685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150813"/>
            <a:ext cx="1603375" cy="3048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Last update : A. Parret on 02/12/10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2075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21C6CB-412F-41AD-847D-AD1744DE79C9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7433090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074863" cy="55308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6076950" cy="55308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8A11A7-E6A8-4259-8BC4-E89BFC47015E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602452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484313"/>
            <a:ext cx="4000500" cy="43513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7113" y="1484313"/>
            <a:ext cx="4000500" cy="209867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37113" y="3735388"/>
            <a:ext cx="4000500" cy="210026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F06EF5-F38A-485A-837E-4F7C19CA7E1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060856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762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484313"/>
            <a:ext cx="4000500" cy="43513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37113" y="1484313"/>
            <a:ext cx="4000500" cy="4351337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894B69-BB80-49F6-AA28-EAEC0234AD68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95619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02/12/10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61B26-FE37-493F-A3CF-0595EEFE59BB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350019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02/12/10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07582-9E0B-42E0-A017-5CE3DAA077A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706574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484313"/>
            <a:ext cx="40005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7113" y="1484313"/>
            <a:ext cx="40005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F1FE47-7458-4B17-A6B9-53C0BE34B373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585273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5B5E3F-61B6-40F6-B6BC-BB9A3E6E7525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028684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1E2D56-5438-4F39-9CA2-B10D5DB38FF5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699534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AD2E5A-E612-4547-8646-18A7424D78A9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6428953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FB6103-7E0F-475B-B0C2-E0DF10A78176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1762678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Last update : A. Parret on 04/11/10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F71E32-5308-42FC-B351-35CC5ABEA36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843023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flipH="1">
            <a:off x="0" y="6172200"/>
            <a:ext cx="7772400" cy="685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endParaRPr lang="en-US" alt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772400" y="6172200"/>
            <a:ext cx="1371600" cy="6858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endParaRPr lang="en-US" alt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84313"/>
            <a:ext cx="81534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Click to edit Master text styles</a:t>
            </a:r>
          </a:p>
          <a:p>
            <a:pPr lvl="1"/>
            <a:r>
              <a:rPr lang="de-DE" altLang="en-US" smtClean="0"/>
              <a:t>Second level</a:t>
            </a:r>
          </a:p>
          <a:p>
            <a:pPr lvl="2"/>
            <a:r>
              <a:rPr lang="de-DE" altLang="en-US" smtClean="0"/>
              <a:t>Third level</a:t>
            </a:r>
          </a:p>
          <a:p>
            <a:pPr lvl="3"/>
            <a:r>
              <a:rPr lang="de-DE" altLang="en-US" smtClean="0"/>
              <a:t>Fourth level</a:t>
            </a:r>
          </a:p>
          <a:p>
            <a:pPr lvl="4"/>
            <a:r>
              <a:rPr lang="de-DE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76600" y="6400800"/>
            <a:ext cx="259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Last update : A. Parret on 02/12/10</a:t>
            </a: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3CFE806-8E6C-41F2-9347-957AC929285E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1032" name="Picture 8" descr="embl_rgb_petro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2136" r="2740" b="2760"/>
          <a:stretch>
            <a:fillRect/>
          </a:stretch>
        </p:blipFill>
        <p:spPr bwMode="auto">
          <a:xfrm>
            <a:off x="7496175" y="6170613"/>
            <a:ext cx="123031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0" r:id="rId2"/>
    <p:sldLayoutId id="2147484601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  <p:sldLayoutId id="2147484611" r:id="rId12"/>
    <p:sldLayoutId id="2147484612" r:id="rId13"/>
  </p:sldLayoutIdLst>
  <p:transition/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garcia@embl-hamburg.de" TargetMode="External"/><Relationship Id="rId13" Type="http://schemas.openxmlformats.org/officeDocument/2006/relationships/image" Target="../media/image56.jpg"/><Relationship Id="rId3" Type="http://schemas.openxmlformats.org/officeDocument/2006/relationships/notesSlide" Target="../notesSlides/notesSlide19.xml"/><Relationship Id="rId7" Type="http://schemas.openxmlformats.org/officeDocument/2006/relationships/hyperlink" Target="mailto:parret@embl-hamburg.de" TargetMode="External"/><Relationship Id="rId12" Type="http://schemas.openxmlformats.org/officeDocument/2006/relationships/image" Target="../media/image55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hyperlink" Target="mailto:meijers@embl-hamburg.de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52.w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1.bin"/><Relationship Id="rId9" Type="http://schemas.openxmlformats.org/officeDocument/2006/relationships/hyperlink" Target="mailto:johanna@embl-hamburg.d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embl-hamburg.de/spcsafety/" TargetMode="External"/><Relationship Id="rId2" Type="http://schemas.openxmlformats.org/officeDocument/2006/relationships/hyperlink" Target="http://www.embl-hamburg.de/spcsafet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844675"/>
            <a:ext cx="8431213" cy="1079500"/>
          </a:xfrm>
          <a:noFill/>
        </p:spPr>
        <p:txBody>
          <a:bodyPr/>
          <a:lstStyle/>
          <a:p>
            <a:pPr eaLnBrk="1" hangingPunct="1"/>
            <a:r>
              <a:rPr lang="en-US" altLang="en-US" b="1" dirty="0" smtClean="0">
                <a:cs typeface="Arial" panose="020B0604020202020204" pitchFamily="34" charset="0"/>
              </a:rPr>
              <a:t>Safety briefing for working in the SPC facility </a:t>
            </a:r>
            <a:r>
              <a:rPr lang="en-US" altLang="en-US" b="1" dirty="0">
                <a:cs typeface="Arial" panose="020B0604020202020204" pitchFamily="34" charset="0"/>
              </a:rPr>
              <a:t>(building 48e)</a:t>
            </a:r>
            <a:endParaRPr lang="de-DE" altLang="en-US" b="1" dirty="0" smtClean="0">
              <a:cs typeface="Arial" panose="020B0604020202020204" pitchFamily="34" charset="0"/>
            </a:endParaRP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068638"/>
            <a:ext cx="329247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6"/>
          <p:cNvSpPr txBox="1">
            <a:spLocks noChangeArrowheads="1"/>
          </p:cNvSpPr>
          <p:nvPr/>
        </p:nvSpPr>
        <p:spPr bwMode="auto">
          <a:xfrm>
            <a:off x="7296150" y="4408488"/>
            <a:ext cx="936625" cy="276225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/>
              <a:t>PETRA III</a:t>
            </a:r>
            <a:endParaRPr lang="en-US" altLang="en-US" sz="1200" b="1"/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5651500" y="4561037"/>
            <a:ext cx="1081088" cy="461665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de-DE" altLang="en-US" sz="1200" b="1" dirty="0" smtClean="0"/>
              <a:t>Building</a:t>
            </a:r>
            <a:endParaRPr lang="en-US" altLang="en-US" sz="1200" b="1" dirty="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 dirty="0" smtClean="0"/>
              <a:t>48e</a:t>
            </a:r>
            <a:endParaRPr lang="en-US" altLang="en-US" sz="1200" b="1" dirty="0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084888" y="4303713"/>
            <a:ext cx="107950" cy="3587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524750" y="4098925"/>
            <a:ext cx="215900" cy="3603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369" name="AutoShape 6"/>
          <p:cNvSpPr>
            <a:spLocks noChangeAspect="1" noChangeArrowheads="1"/>
          </p:cNvSpPr>
          <p:nvPr/>
        </p:nvSpPr>
        <p:spPr bwMode="auto">
          <a:xfrm>
            <a:off x="4356100" y="3573463"/>
            <a:ext cx="11906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5370" name="Date Placeholder 5"/>
          <p:cNvSpPr>
            <a:spLocks noGrp="1"/>
          </p:cNvSpPr>
          <p:nvPr>
            <p:ph type="dt" sz="quarter" idx="10"/>
          </p:nvPr>
        </p:nvSpPr>
        <p:spPr>
          <a:xfrm>
            <a:off x="3276600" y="6400800"/>
            <a:ext cx="2590800" cy="2286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dirty="0" smtClean="0">
                <a:solidFill>
                  <a:schemeClr val="bg1"/>
                </a:solidFill>
              </a:rPr>
              <a:t>Last update : 01/08/2016</a:t>
            </a:r>
            <a:endParaRPr lang="de-DE" alt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4AE053-4DD1-4CBE-AAC8-63BD25043250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General Laboratory Safety Rules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84213" y="908050"/>
            <a:ext cx="8153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1125" indent="-111125" eaLnBrk="1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1800" kern="0" dirty="0">
                <a:latin typeface="+mn-lt"/>
                <a:ea typeface="+mn-ea"/>
                <a:cs typeface="+mn-cs"/>
              </a:rPr>
              <a:t>We would like to remind you that in all laboratories: </a:t>
            </a:r>
          </a:p>
        </p:txBody>
      </p:sp>
      <p:pic>
        <p:nvPicPr>
          <p:cNvPr id="35845" name="Picture 8" descr="SandalsMust_Page_2_Image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341438"/>
            <a:ext cx="1152525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1341438"/>
            <a:ext cx="788987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4213" y="2894013"/>
            <a:ext cx="7991475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1800" kern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Safety goggles must be worn</a:t>
            </a:r>
            <a:r>
              <a:rPr lang="en-GB" sz="1800" kern="0" dirty="0">
                <a:latin typeface="+mn-lt"/>
                <a:ea typeface="+mn-ea"/>
                <a:cs typeface="+mn-cs"/>
              </a:rPr>
              <a:t> when handling hazardous chemicals or pathogenic biological agents.</a:t>
            </a:r>
          </a:p>
          <a:p>
            <a:pPr marL="171450" indent="-17145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</p:txBody>
      </p:sp>
      <p:pic>
        <p:nvPicPr>
          <p:cNvPr id="35848" name="Picture 7" descr="M 01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73463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41438"/>
            <a:ext cx="1279525" cy="1289050"/>
          </a:xfrm>
          <a:prstGeom prst="rect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6ED5676-0BE0-48CD-9040-9A880FF666D7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General Laboratory Safety Rules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4213" y="1052513"/>
            <a:ext cx="7991475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1800" kern="0" dirty="0">
                <a:latin typeface="+mn-lt"/>
                <a:ea typeface="+mn-ea"/>
                <a:cs typeface="+mn-cs"/>
              </a:rPr>
              <a:t>Depending on the hazard, </a:t>
            </a:r>
            <a:r>
              <a:rPr lang="en-GB" sz="1800" kern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appropriate gloves must be worn</a:t>
            </a:r>
            <a:r>
              <a:rPr lang="en-GB" sz="1800" kern="0" dirty="0">
                <a:latin typeface="+mn-lt"/>
                <a:ea typeface="+mn-ea"/>
                <a:cs typeface="+mn-cs"/>
              </a:rPr>
              <a:t>. Gloves must be </a:t>
            </a:r>
            <a:r>
              <a:rPr lang="en-GB" sz="1800" kern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removed before touching handles</a:t>
            </a:r>
            <a:r>
              <a:rPr lang="en-GB" sz="1800" kern="0" dirty="0">
                <a:latin typeface="+mn-lt"/>
                <a:ea typeface="+mn-ea"/>
                <a:cs typeface="+mn-cs"/>
              </a:rPr>
              <a:t>, switches, taps or leaving the laboratory.</a:t>
            </a: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1800" kern="0" dirty="0">
                <a:latin typeface="+mn-lt"/>
                <a:ea typeface="+mn-ea"/>
                <a:cs typeface="+mn-cs"/>
              </a:rPr>
              <a:t>You should follow the "one-glove" rule: </a:t>
            </a:r>
            <a:r>
              <a:rPr lang="en-US" sz="1800" kern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Wear one glove to carry potential harmful material and have one hand without a glove to touch door handles, switches etc. </a:t>
            </a:r>
          </a:p>
          <a:p>
            <a:pPr marL="171450" indent="-171450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71450" indent="-17145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10795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safety-offic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632325"/>
            <a:ext cx="128587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6543E2-33D6-4ACD-A1D2-012FFD04F77B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General Laboratory Safety Rules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268413"/>
            <a:ext cx="6624637" cy="2881312"/>
          </a:xfrm>
        </p:spPr>
        <p:txBody>
          <a:bodyPr/>
          <a:lstStyle/>
          <a:p>
            <a:pPr marL="111125" indent="-111125" eaLnBrk="1" hangingPunct="1">
              <a:lnSpc>
                <a:spcPct val="120000"/>
              </a:lnSpc>
            </a:pPr>
            <a:r>
              <a:rPr lang="en-GB" altLang="en-US" sz="1800" smtClean="0">
                <a:solidFill>
                  <a:srgbClr val="0000CC"/>
                </a:solidFill>
              </a:rPr>
              <a:t>Sharp objects </a:t>
            </a:r>
            <a:r>
              <a:rPr lang="en-GB" altLang="en-US" sz="1800" smtClean="0"/>
              <a:t>must be discarded into multi-safe boxes only. Needles should NOT be recapped. </a:t>
            </a:r>
          </a:p>
          <a:p>
            <a:pPr marL="111125" indent="-111125" eaLnBrk="1" hangingPunct="1">
              <a:lnSpc>
                <a:spcPct val="120000"/>
              </a:lnSpc>
            </a:pPr>
            <a:endParaRPr lang="en-GB" altLang="en-US" sz="1800" smtClean="0"/>
          </a:p>
          <a:p>
            <a:pPr marL="111125" indent="-111125" eaLnBrk="1" hangingPunct="1">
              <a:lnSpc>
                <a:spcPct val="120000"/>
              </a:lnSpc>
            </a:pPr>
            <a:r>
              <a:rPr lang="en-GB" altLang="en-US" sz="1800" smtClean="0">
                <a:solidFill>
                  <a:srgbClr val="0000CC"/>
                </a:solidFill>
              </a:rPr>
              <a:t>Broken glass </a:t>
            </a:r>
            <a:r>
              <a:rPr lang="en-GB" altLang="en-US" sz="1800" smtClean="0"/>
              <a:t>should be trashed in the </a:t>
            </a:r>
            <a:r>
              <a:rPr lang="en-US" altLang="en-US" sz="1800" smtClean="0"/>
              <a:t>designated containers located </a:t>
            </a:r>
            <a:r>
              <a:rPr lang="en-GB" altLang="en-US" sz="1800" smtClean="0"/>
              <a:t>in the laboratory kitchen (L003).</a:t>
            </a:r>
          </a:p>
          <a:p>
            <a:pPr marL="111125" indent="-111125" eaLnBrk="1" hangingPunct="1">
              <a:lnSpc>
                <a:spcPct val="120000"/>
              </a:lnSpc>
            </a:pPr>
            <a:endParaRPr lang="en-GB" altLang="en-US" sz="1800" smtClean="0"/>
          </a:p>
          <a:p>
            <a:pPr marL="111125" indent="-111125" eaLnBrk="1" hangingPunct="1">
              <a:lnSpc>
                <a:spcPct val="120000"/>
              </a:lnSpc>
            </a:pPr>
            <a:r>
              <a:rPr lang="en-GB" altLang="en-US" sz="1800" smtClean="0">
                <a:solidFill>
                  <a:srgbClr val="0000CC"/>
                </a:solidFill>
              </a:rPr>
              <a:t>Pipettes tip </a:t>
            </a:r>
            <a:r>
              <a:rPr lang="en-GB" altLang="en-US" sz="1800" smtClean="0"/>
              <a:t>should be trashed in pipette trash bags available on each laboratory bench.</a:t>
            </a: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1"/>
          <a:stretch>
            <a:fillRect/>
          </a:stretch>
        </p:blipFill>
        <p:spPr bwMode="auto">
          <a:xfrm>
            <a:off x="7308850" y="1196975"/>
            <a:ext cx="1349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4" y="3140968"/>
            <a:ext cx="1365515" cy="102413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149725"/>
            <a:ext cx="2376488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BCB049-466C-48D8-84AF-C720EDB40599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General Laboratory Safety Rules</a:t>
            </a:r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684213" y="1052513"/>
            <a:ext cx="79200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Handling </a:t>
            </a:r>
            <a:r>
              <a:rPr lang="de-DE" sz="1800" kern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liquid nitrogen</a:t>
            </a:r>
            <a:r>
              <a:rPr lang="de-DE" sz="1800" kern="0" dirty="0">
                <a:latin typeface="+mn-lt"/>
                <a:ea typeface="+mn-ea"/>
                <a:cs typeface="+mn-cs"/>
              </a:rPr>
              <a:t>?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	-Wear gloves, lab coat and face shield.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	-Far from electronic equipment.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	-In an open area.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	-</a:t>
            </a:r>
            <a:r>
              <a:rPr lang="de-DE" sz="18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Do not spill on the floor.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endParaRPr lang="de-DE" sz="1800" kern="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de-DE" sz="1800" kern="0" dirty="0">
                <a:latin typeface="Arial" charset="0"/>
              </a:rPr>
              <a:t>Handling </a:t>
            </a:r>
            <a:r>
              <a:rPr lang="de-DE" sz="1800" kern="0" dirty="0">
                <a:solidFill>
                  <a:srgbClr val="0000CC"/>
                </a:solidFill>
                <a:latin typeface="Arial" charset="0"/>
              </a:rPr>
              <a:t>gas cylinders</a:t>
            </a:r>
            <a:r>
              <a:rPr lang="de-DE" sz="1800" kern="0" dirty="0">
                <a:latin typeface="Arial" charset="0"/>
              </a:rPr>
              <a:t>?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Arial" charset="0"/>
              </a:rPr>
              <a:t>	-Authorized in the SPC facility, derivative laboratory and the cold room. </a:t>
            </a:r>
            <a:r>
              <a:rPr lang="de-DE" sz="1800" kern="0" dirty="0">
                <a:solidFill>
                  <a:srgbClr val="FF0000"/>
                </a:solidFill>
                <a:latin typeface="Arial" charset="0"/>
              </a:rPr>
              <a:t>The use of gas cylinders must be authorized by the SPC staff before the beginning of the experiment</a:t>
            </a:r>
            <a:r>
              <a:rPr lang="de-DE" sz="1800" kern="0" dirty="0">
                <a:latin typeface="Arial" charset="0"/>
              </a:rPr>
              <a:t>. Please note that the users must provide appropriate safety equipment to </a:t>
            </a:r>
            <a:r>
              <a:rPr lang="de-DE" sz="1800" kern="0" dirty="0" smtClean="0">
                <a:latin typeface="Arial" charset="0"/>
              </a:rPr>
              <a:t>immobilise </a:t>
            </a:r>
            <a:r>
              <a:rPr lang="de-DE" sz="1800" kern="0" dirty="0">
                <a:latin typeface="Arial" charset="0"/>
              </a:rPr>
              <a:t>the cylinder.</a:t>
            </a:r>
          </a:p>
        </p:txBody>
      </p:sp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052513"/>
            <a:ext cx="2951162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65175"/>
            <a:ext cx="6477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7561" r="63251" b="65981"/>
          <a:stretch>
            <a:fillRect/>
          </a:stretch>
        </p:blipFill>
        <p:spPr bwMode="auto">
          <a:xfrm>
            <a:off x="3203575" y="4437063"/>
            <a:ext cx="22320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7" t="62852" r="22423" b="10687"/>
          <a:stretch>
            <a:fillRect/>
          </a:stretch>
        </p:blipFill>
        <p:spPr bwMode="auto">
          <a:xfrm>
            <a:off x="5651500" y="4437063"/>
            <a:ext cx="15843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0A611677-3D37-42D3-B5CC-3FCC05D18DF9}" type="slidenum">
              <a:rPr lang="de-DE" altLang="en-US" sz="900">
                <a:solidFill>
                  <a:srgbClr val="FFFFFF"/>
                </a:solidFill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Chemical Safety Rules</a:t>
            </a:r>
            <a:br>
              <a:rPr lang="en-GB" altLang="en-US" smtClean="0"/>
            </a:br>
            <a:endParaRPr lang="en-US" altLang="en-US" smtClean="0"/>
          </a:p>
        </p:txBody>
      </p:sp>
      <p:sp>
        <p:nvSpPr>
          <p:cNvPr id="44036" name="Text Box 12"/>
          <p:cNvSpPr txBox="1">
            <a:spLocks noChangeArrowheads="1"/>
          </p:cNvSpPr>
          <p:nvPr/>
        </p:nvSpPr>
        <p:spPr bwMode="auto">
          <a:xfrm>
            <a:off x="889000" y="2403475"/>
            <a:ext cx="17541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inflammable matter 	</a:t>
            </a:r>
          </a:p>
        </p:txBody>
      </p:sp>
      <p:sp>
        <p:nvSpPr>
          <p:cNvPr id="44037" name="Text Box 14"/>
          <p:cNvSpPr txBox="1">
            <a:spLocks noChangeArrowheads="1"/>
          </p:cNvSpPr>
          <p:nvPr/>
        </p:nvSpPr>
        <p:spPr bwMode="auto">
          <a:xfrm>
            <a:off x="974725" y="4038600"/>
            <a:ext cx="158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corrosive matter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468313" y="1052513"/>
            <a:ext cx="8153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1125" indent="-111125" eaLnBrk="1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1800" kern="0" dirty="0">
                <a:latin typeface="+mn-lt"/>
                <a:ea typeface="+mn-ea"/>
                <a:cs typeface="+mn-cs"/>
              </a:rPr>
              <a:t>You should know and understand risk symbols:</a:t>
            </a:r>
          </a:p>
          <a:p>
            <a:pPr marL="111125" indent="-111125" eaLnBrk="1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</p:txBody>
      </p:sp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412875"/>
            <a:ext cx="1128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412875"/>
            <a:ext cx="1004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1412875"/>
            <a:ext cx="11191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 Box 12"/>
          <p:cNvSpPr txBox="1">
            <a:spLocks noChangeArrowheads="1"/>
          </p:cNvSpPr>
          <p:nvPr/>
        </p:nvSpPr>
        <p:spPr bwMode="auto">
          <a:xfrm>
            <a:off x="2725738" y="2403475"/>
            <a:ext cx="1655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oxidising matter </a:t>
            </a: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6443663" y="2403475"/>
            <a:ext cx="1441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electric current</a:t>
            </a:r>
          </a:p>
        </p:txBody>
      </p:sp>
      <p:pic>
        <p:nvPicPr>
          <p:cNvPr id="440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033713"/>
            <a:ext cx="115728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3033713"/>
            <a:ext cx="1150938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033713"/>
            <a:ext cx="10509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1412875"/>
            <a:ext cx="11049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033713"/>
            <a:ext cx="109855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4508500"/>
            <a:ext cx="1149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4508500"/>
            <a:ext cx="10953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Text Box 14"/>
          <p:cNvSpPr txBox="1">
            <a:spLocks noChangeArrowheads="1"/>
          </p:cNvSpPr>
          <p:nvPr/>
        </p:nvSpPr>
        <p:spPr bwMode="auto">
          <a:xfrm>
            <a:off x="2762250" y="4038600"/>
            <a:ext cx="1582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harmful or irritant matter </a:t>
            </a:r>
          </a:p>
        </p:txBody>
      </p:sp>
      <p:sp>
        <p:nvSpPr>
          <p:cNvPr id="44052" name="Text Box 14"/>
          <p:cNvSpPr txBox="1">
            <a:spLocks noChangeArrowheads="1"/>
          </p:cNvSpPr>
          <p:nvPr/>
        </p:nvSpPr>
        <p:spPr bwMode="auto">
          <a:xfrm>
            <a:off x="4597400" y="4038600"/>
            <a:ext cx="158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poisonous matter </a:t>
            </a:r>
          </a:p>
        </p:txBody>
      </p:sp>
      <p:sp>
        <p:nvSpPr>
          <p:cNvPr id="44053" name="Text Box 14"/>
          <p:cNvSpPr txBox="1">
            <a:spLocks noChangeArrowheads="1"/>
          </p:cNvSpPr>
          <p:nvPr/>
        </p:nvSpPr>
        <p:spPr bwMode="auto">
          <a:xfrm>
            <a:off x="6372225" y="4038600"/>
            <a:ext cx="158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laser beams</a:t>
            </a:r>
          </a:p>
        </p:txBody>
      </p:sp>
      <p:sp>
        <p:nvSpPr>
          <p:cNvPr id="44054" name="Text Box 14"/>
          <p:cNvSpPr txBox="1">
            <a:spLocks noChangeArrowheads="1"/>
          </p:cNvSpPr>
          <p:nvPr/>
        </p:nvSpPr>
        <p:spPr bwMode="auto">
          <a:xfrm>
            <a:off x="4597400" y="5514975"/>
            <a:ext cx="15843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compressed air cylinders </a:t>
            </a:r>
          </a:p>
        </p:txBody>
      </p:sp>
      <p:sp>
        <p:nvSpPr>
          <p:cNvPr id="44055" name="Text Box 12"/>
          <p:cNvSpPr txBox="1">
            <a:spLocks noChangeArrowheads="1"/>
          </p:cNvSpPr>
          <p:nvPr/>
        </p:nvSpPr>
        <p:spPr bwMode="auto">
          <a:xfrm>
            <a:off x="4562475" y="2403475"/>
            <a:ext cx="16557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explosives</a:t>
            </a:r>
          </a:p>
        </p:txBody>
      </p:sp>
      <p:sp>
        <p:nvSpPr>
          <p:cNvPr id="44056" name="Text Box 12"/>
          <p:cNvSpPr txBox="1">
            <a:spLocks noChangeArrowheads="1"/>
          </p:cNvSpPr>
          <p:nvPr/>
        </p:nvSpPr>
        <p:spPr bwMode="auto">
          <a:xfrm>
            <a:off x="6443663" y="5500688"/>
            <a:ext cx="14414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radioactive matter or ionising rays	</a:t>
            </a:r>
          </a:p>
        </p:txBody>
      </p:sp>
      <p:pic>
        <p:nvPicPr>
          <p:cNvPr id="44057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4508500"/>
            <a:ext cx="11287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8" name="Text Box 14"/>
          <p:cNvSpPr txBox="1">
            <a:spLocks noChangeArrowheads="1"/>
          </p:cNvSpPr>
          <p:nvPr/>
        </p:nvSpPr>
        <p:spPr bwMode="auto">
          <a:xfrm>
            <a:off x="974725" y="5518150"/>
            <a:ext cx="158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biohazard</a:t>
            </a:r>
          </a:p>
        </p:txBody>
      </p:sp>
      <p:pic>
        <p:nvPicPr>
          <p:cNvPr id="44059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4508500"/>
            <a:ext cx="11001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60" name="Text Box 14"/>
          <p:cNvSpPr txBox="1">
            <a:spLocks noChangeArrowheads="1"/>
          </p:cNvSpPr>
          <p:nvPr/>
        </p:nvSpPr>
        <p:spPr bwMode="auto">
          <a:xfrm>
            <a:off x="2762250" y="5518150"/>
            <a:ext cx="15827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b="1"/>
              <a:t>Warning of magnetic field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900A4D6-E125-40C0-AED8-F9C746C16921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Chemical Safety Rules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086600" cy="4449763"/>
          </a:xfrm>
        </p:spPr>
        <p:txBody>
          <a:bodyPr/>
          <a:lstStyle/>
          <a:p>
            <a:pPr marL="111125" indent="-111125" eaLnBrk="1" hangingPunct="1">
              <a:spcBef>
                <a:spcPct val="0"/>
              </a:spcBef>
            </a:pPr>
            <a:r>
              <a:rPr lang="en-GB" altLang="en-US" sz="1800" smtClean="0"/>
              <a:t>Before using any chemical inform yourself about the risks associated with the chemical and take the appropriate preventative measures. </a:t>
            </a:r>
            <a:r>
              <a:rPr lang="en-GB" altLang="en-US" sz="1800" smtClean="0">
                <a:solidFill>
                  <a:srgbClr val="0000CC"/>
                </a:solidFill>
              </a:rPr>
              <a:t>Read</a:t>
            </a:r>
            <a:r>
              <a:rPr lang="en-GB" altLang="en-US" sz="1800" smtClean="0"/>
              <a:t> </a:t>
            </a:r>
            <a:r>
              <a:rPr lang="en-GB" altLang="en-US" sz="1800" smtClean="0">
                <a:solidFill>
                  <a:srgbClr val="0000CC"/>
                </a:solidFill>
              </a:rPr>
              <a:t>the relevant MSDS sheet, </a:t>
            </a:r>
            <a:r>
              <a:rPr lang="en-GB" altLang="en-US" sz="1800" smtClean="0"/>
              <a:t>available upon request.</a:t>
            </a:r>
          </a:p>
          <a:p>
            <a:pPr marL="111125" indent="-111125" eaLnBrk="1" hangingPunct="1">
              <a:spcBef>
                <a:spcPct val="0"/>
              </a:spcBef>
            </a:pPr>
            <a:endParaRPr lang="en-GB" altLang="en-US" sz="1800" smtClean="0"/>
          </a:p>
          <a:p>
            <a:pPr marL="111125" indent="-111125" eaLnBrk="1" hangingPunct="1">
              <a:spcBef>
                <a:spcPct val="0"/>
              </a:spcBef>
            </a:pPr>
            <a:r>
              <a:rPr lang="en-GB" altLang="en-US" sz="1800" smtClean="0"/>
              <a:t>Perform all work with hazardous chemicals </a:t>
            </a:r>
            <a:r>
              <a:rPr lang="en-GB" altLang="en-US" sz="1800" smtClean="0">
                <a:solidFill>
                  <a:srgbClr val="0000CC"/>
                </a:solidFill>
              </a:rPr>
              <a:t>under the fume hood</a:t>
            </a:r>
            <a:r>
              <a:rPr lang="en-GB" altLang="en-US" sz="1800" smtClean="0"/>
              <a:t>.</a:t>
            </a:r>
          </a:p>
          <a:p>
            <a:pPr marL="111125" indent="-111125" eaLnBrk="1" hangingPunct="1">
              <a:spcBef>
                <a:spcPct val="0"/>
              </a:spcBef>
            </a:pPr>
            <a:endParaRPr lang="en-GB" altLang="en-US" sz="1800" smtClean="0"/>
          </a:p>
          <a:p>
            <a:pPr marL="111125" indent="-111125" eaLnBrk="1" hangingPunct="1">
              <a:spcBef>
                <a:spcPct val="0"/>
              </a:spcBef>
            </a:pPr>
            <a:r>
              <a:rPr lang="en-GB" altLang="en-US" sz="1800" smtClean="0"/>
              <a:t>All chemicals have to be properly </a:t>
            </a:r>
            <a:r>
              <a:rPr lang="en-GB" altLang="en-US" sz="1800" smtClean="0">
                <a:solidFill>
                  <a:srgbClr val="0000CC"/>
                </a:solidFill>
              </a:rPr>
              <a:t>labelled and stored safely</a:t>
            </a:r>
            <a:r>
              <a:rPr lang="en-GB" altLang="en-US" sz="1800" smtClean="0"/>
              <a:t>.</a:t>
            </a:r>
          </a:p>
          <a:p>
            <a:pPr marL="111125" indent="-111125" eaLnBrk="1" hangingPunct="1">
              <a:spcBef>
                <a:spcPct val="0"/>
              </a:spcBef>
            </a:pPr>
            <a:endParaRPr lang="en-GB" altLang="en-US" sz="1800" smtClean="0"/>
          </a:p>
          <a:p>
            <a:pPr marL="111125" indent="-111125" eaLnBrk="1" hangingPunct="1">
              <a:spcBef>
                <a:spcPct val="0"/>
              </a:spcBef>
            </a:pPr>
            <a:r>
              <a:rPr lang="en-GB" altLang="en-US" sz="1800" smtClean="0"/>
              <a:t>Please </a:t>
            </a:r>
            <a:r>
              <a:rPr lang="en-GB" altLang="en-US" sz="1800" smtClean="0">
                <a:solidFill>
                  <a:srgbClr val="0000CC"/>
                </a:solidFill>
              </a:rPr>
              <a:t>inform staff members before bringing and using highly toxic </a:t>
            </a:r>
            <a:r>
              <a:rPr lang="en-GB" altLang="en-US" sz="1800" smtClean="0"/>
              <a:t>and toxic substances in the laboratories.  You should handle and store your chemicals under the chemical hood.</a:t>
            </a:r>
          </a:p>
          <a:p>
            <a:pPr marL="111125" indent="-111125"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smtClean="0"/>
              <a:t>(ex: SeMet, azide)</a:t>
            </a:r>
          </a:p>
          <a:p>
            <a:pPr marL="111125" indent="-111125" eaLnBrk="1" hangingPunct="1">
              <a:spcBef>
                <a:spcPct val="0"/>
              </a:spcBef>
            </a:pPr>
            <a:endParaRPr lang="en-GB" altLang="en-US" sz="1800" smtClean="0"/>
          </a:p>
          <a:p>
            <a:pPr marL="111125" indent="-111125" eaLnBrk="1" hangingPunct="1">
              <a:spcBef>
                <a:spcPct val="0"/>
              </a:spcBef>
            </a:pPr>
            <a:r>
              <a:rPr lang="en-GB" altLang="en-US" sz="1800" smtClean="0"/>
              <a:t>You should </a:t>
            </a:r>
            <a:r>
              <a:rPr lang="en-GB" altLang="en-US" sz="1800" smtClean="0">
                <a:solidFill>
                  <a:srgbClr val="0000CC"/>
                </a:solidFill>
              </a:rPr>
              <a:t>dispose of your chemicals appropriately </a:t>
            </a:r>
            <a:r>
              <a:rPr lang="en-GB" altLang="en-US" sz="1800" smtClean="0"/>
              <a:t>when they are no longer needed or have become unsuitable for use. Please </a:t>
            </a:r>
            <a:r>
              <a:rPr lang="en-GB" altLang="en-US" sz="1800" u="sng" smtClean="0"/>
              <a:t>ask a staff member</a:t>
            </a:r>
            <a:r>
              <a:rPr lang="en-GB" altLang="en-US" sz="1800" smtClean="0"/>
              <a:t> before discarding toxic solvents.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EAE3233-526C-497C-8291-DD5F506D350A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2706688" y="1433513"/>
            <a:ext cx="2513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cs typeface="Arial" panose="020B0604020202020204" pitchFamily="34" charset="0"/>
              </a:rPr>
              <a:t>Cold room</a:t>
            </a:r>
          </a:p>
        </p:txBody>
      </p:sp>
      <p:sp>
        <p:nvSpPr>
          <p:cNvPr id="48132" name="Line 8"/>
          <p:cNvSpPr>
            <a:spLocks noChangeShapeType="1"/>
          </p:cNvSpPr>
          <p:nvPr/>
        </p:nvSpPr>
        <p:spPr bwMode="auto">
          <a:xfrm>
            <a:off x="1911350" y="2111375"/>
            <a:ext cx="889000" cy="782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Text Box 9"/>
          <p:cNvSpPr txBox="1">
            <a:spLocks noChangeArrowheads="1"/>
          </p:cNvSpPr>
          <p:nvPr/>
        </p:nvSpPr>
        <p:spPr bwMode="auto">
          <a:xfrm>
            <a:off x="4562475" y="1581150"/>
            <a:ext cx="2908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cs typeface="Arial" panose="020B0604020202020204" pitchFamily="34" charset="0"/>
              </a:rPr>
              <a:t>Crystal storage</a:t>
            </a:r>
          </a:p>
        </p:txBody>
      </p:sp>
      <p:sp>
        <p:nvSpPr>
          <p:cNvPr id="48134" name="Line 10"/>
          <p:cNvSpPr>
            <a:spLocks noChangeShapeType="1"/>
          </p:cNvSpPr>
          <p:nvPr/>
        </p:nvSpPr>
        <p:spPr bwMode="auto">
          <a:xfrm flipH="1">
            <a:off x="4683125" y="2008188"/>
            <a:ext cx="1022350" cy="9556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Text Box 13"/>
          <p:cNvSpPr txBox="1">
            <a:spLocks noChangeArrowheads="1"/>
          </p:cNvSpPr>
          <p:nvPr/>
        </p:nvSpPr>
        <p:spPr bwMode="auto">
          <a:xfrm>
            <a:off x="609600" y="5559425"/>
            <a:ext cx="236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/>
              <a:t>Crystallisation Facility</a:t>
            </a:r>
          </a:p>
        </p:txBody>
      </p:sp>
      <p:pic>
        <p:nvPicPr>
          <p:cNvPr id="48136" name="Picture 5" descr="48E_flooplan_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134" r="28703" b="15285"/>
          <a:stretch>
            <a:fillRect/>
          </a:stretch>
        </p:blipFill>
        <p:spPr bwMode="auto">
          <a:xfrm>
            <a:off x="560388" y="2009775"/>
            <a:ext cx="8115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Rectangle 14"/>
          <p:cNvSpPr>
            <a:spLocks noChangeArrowheads="1"/>
          </p:cNvSpPr>
          <p:nvPr/>
        </p:nvSpPr>
        <p:spPr bwMode="auto">
          <a:xfrm>
            <a:off x="4183063" y="4256088"/>
            <a:ext cx="2606675" cy="109855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38" name="Rectangle 16"/>
          <p:cNvSpPr>
            <a:spLocks noChangeArrowheads="1"/>
          </p:cNvSpPr>
          <p:nvPr/>
        </p:nvSpPr>
        <p:spPr bwMode="auto">
          <a:xfrm>
            <a:off x="4225925" y="4016375"/>
            <a:ext cx="1274763" cy="24765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39" name="Rectangle 17"/>
          <p:cNvSpPr>
            <a:spLocks noChangeArrowheads="1"/>
          </p:cNvSpPr>
          <p:nvPr/>
        </p:nvSpPr>
        <p:spPr bwMode="auto">
          <a:xfrm>
            <a:off x="7883525" y="4016375"/>
            <a:ext cx="685800" cy="24765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0" name="Rectangle 19"/>
          <p:cNvSpPr>
            <a:spLocks noChangeArrowheads="1"/>
          </p:cNvSpPr>
          <p:nvPr/>
        </p:nvSpPr>
        <p:spPr bwMode="auto">
          <a:xfrm>
            <a:off x="6797675" y="4256088"/>
            <a:ext cx="1782763" cy="109855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1" name="Rectangle 20"/>
          <p:cNvSpPr>
            <a:spLocks noChangeArrowheads="1"/>
          </p:cNvSpPr>
          <p:nvPr/>
        </p:nvSpPr>
        <p:spPr bwMode="auto">
          <a:xfrm>
            <a:off x="3149600" y="4005263"/>
            <a:ext cx="603250" cy="1289050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2" name="Rectangle 21"/>
          <p:cNvSpPr>
            <a:spLocks noChangeArrowheads="1"/>
          </p:cNvSpPr>
          <p:nvPr/>
        </p:nvSpPr>
        <p:spPr bwMode="auto">
          <a:xfrm>
            <a:off x="3744913" y="4302125"/>
            <a:ext cx="425450" cy="987425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3" name="Rectangle 22"/>
          <p:cNvSpPr>
            <a:spLocks noChangeArrowheads="1"/>
          </p:cNvSpPr>
          <p:nvPr/>
        </p:nvSpPr>
        <p:spPr bwMode="auto">
          <a:xfrm>
            <a:off x="706438" y="4279900"/>
            <a:ext cx="2359025" cy="10064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4" name="Rectangle 23"/>
          <p:cNvSpPr>
            <a:spLocks noChangeArrowheads="1"/>
          </p:cNvSpPr>
          <p:nvPr/>
        </p:nvSpPr>
        <p:spPr bwMode="auto">
          <a:xfrm>
            <a:off x="685800" y="3997325"/>
            <a:ext cx="1600200" cy="27463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5" name="Rectangle 24"/>
          <p:cNvSpPr>
            <a:spLocks noChangeArrowheads="1"/>
          </p:cNvSpPr>
          <p:nvPr/>
        </p:nvSpPr>
        <p:spPr bwMode="auto">
          <a:xfrm>
            <a:off x="2057400" y="2168525"/>
            <a:ext cx="685800" cy="914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6" name="Rectangle 25"/>
          <p:cNvSpPr>
            <a:spLocks noChangeArrowheads="1"/>
          </p:cNvSpPr>
          <p:nvPr/>
        </p:nvSpPr>
        <p:spPr bwMode="auto">
          <a:xfrm>
            <a:off x="2068513" y="3082925"/>
            <a:ext cx="228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7" name="Rectangle 26"/>
          <p:cNvSpPr>
            <a:spLocks noChangeArrowheads="1"/>
          </p:cNvSpPr>
          <p:nvPr/>
        </p:nvSpPr>
        <p:spPr bwMode="auto">
          <a:xfrm>
            <a:off x="4941888" y="2168525"/>
            <a:ext cx="2209800" cy="9144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8" name="Rectangle 27"/>
          <p:cNvSpPr>
            <a:spLocks noChangeArrowheads="1"/>
          </p:cNvSpPr>
          <p:nvPr/>
        </p:nvSpPr>
        <p:spPr bwMode="auto">
          <a:xfrm>
            <a:off x="5181600" y="3082925"/>
            <a:ext cx="19812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49" name="Rectangle 28"/>
          <p:cNvSpPr>
            <a:spLocks noChangeArrowheads="1"/>
          </p:cNvSpPr>
          <p:nvPr/>
        </p:nvSpPr>
        <p:spPr bwMode="auto">
          <a:xfrm>
            <a:off x="7740650" y="2549525"/>
            <a:ext cx="838200" cy="838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50" name="Rectangle 29"/>
          <p:cNvSpPr>
            <a:spLocks noChangeArrowheads="1"/>
          </p:cNvSpPr>
          <p:nvPr/>
        </p:nvSpPr>
        <p:spPr bwMode="auto">
          <a:xfrm>
            <a:off x="7999413" y="2168525"/>
            <a:ext cx="533400" cy="3810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51" name="Rectangle 30"/>
          <p:cNvSpPr>
            <a:spLocks noChangeArrowheads="1"/>
          </p:cNvSpPr>
          <p:nvPr/>
        </p:nvSpPr>
        <p:spPr bwMode="auto">
          <a:xfrm>
            <a:off x="7207250" y="2146300"/>
            <a:ext cx="731838" cy="3667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52" name="Rectangle 31"/>
          <p:cNvSpPr>
            <a:spLocks noChangeArrowheads="1"/>
          </p:cNvSpPr>
          <p:nvPr/>
        </p:nvSpPr>
        <p:spPr bwMode="auto">
          <a:xfrm>
            <a:off x="7205663" y="2506663"/>
            <a:ext cx="430212" cy="566737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33" name="Rectangle 32"/>
          <p:cNvSpPr/>
          <p:nvPr/>
        </p:nvSpPr>
        <p:spPr bwMode="auto">
          <a:xfrm>
            <a:off x="2798763" y="2168525"/>
            <a:ext cx="147955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2798763" y="3082925"/>
            <a:ext cx="1163637" cy="293688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Isosceles Triangle 34"/>
          <p:cNvSpPr/>
          <p:nvPr/>
        </p:nvSpPr>
        <p:spPr bwMode="auto">
          <a:xfrm rot="18810352">
            <a:off x="3790951" y="3014662"/>
            <a:ext cx="482600" cy="276225"/>
          </a:xfrm>
          <a:prstGeom prst="triangl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8156" name="Isosceles Triangle 35"/>
          <p:cNvSpPr>
            <a:spLocks noChangeArrowheads="1"/>
          </p:cNvSpPr>
          <p:nvPr/>
        </p:nvSpPr>
        <p:spPr bwMode="auto">
          <a:xfrm rot="2252017">
            <a:off x="4930775" y="3022600"/>
            <a:ext cx="415925" cy="211138"/>
          </a:xfrm>
          <a:prstGeom prst="triangle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48157" name="Text Box 13"/>
          <p:cNvSpPr txBox="1">
            <a:spLocks noChangeArrowheads="1"/>
          </p:cNvSpPr>
          <p:nvPr/>
        </p:nvSpPr>
        <p:spPr bwMode="auto">
          <a:xfrm>
            <a:off x="2860675" y="5559425"/>
            <a:ext cx="160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/>
              <a:t>Laboratory kitchen (L003)</a:t>
            </a:r>
            <a:endParaRPr lang="en-US" altLang="en-US" sz="1200" b="1">
              <a:cs typeface="Arial" panose="020B0604020202020204" pitchFamily="34" charset="0"/>
            </a:endParaRPr>
          </a:p>
        </p:txBody>
      </p:sp>
      <p:sp>
        <p:nvSpPr>
          <p:cNvPr id="48158" name="Text Box 13"/>
          <p:cNvSpPr txBox="1">
            <a:spLocks noChangeArrowheads="1"/>
          </p:cNvSpPr>
          <p:nvPr/>
        </p:nvSpPr>
        <p:spPr bwMode="auto">
          <a:xfrm>
            <a:off x="4864100" y="5559425"/>
            <a:ext cx="3740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/>
              <a:t>Sample Preparation and Characterization Facility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>
                <a:cs typeface="Arial" panose="020B0604020202020204" pitchFamily="34" charset="0"/>
              </a:rPr>
              <a:t>(L002)</a:t>
            </a:r>
            <a:endParaRPr lang="en-US" altLang="en-US" sz="1200" b="1"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rot="5400000" flipH="1" flipV="1">
            <a:off x="3292475" y="5183188"/>
            <a:ext cx="730250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48158" idx="0"/>
          </p:cNvCxnSpPr>
          <p:nvPr/>
        </p:nvCxnSpPr>
        <p:spPr>
          <a:xfrm flipH="1" flipV="1">
            <a:off x="5410200" y="4889500"/>
            <a:ext cx="1323975" cy="669925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8158" idx="0"/>
          </p:cNvCxnSpPr>
          <p:nvPr/>
        </p:nvCxnSpPr>
        <p:spPr>
          <a:xfrm flipV="1">
            <a:off x="6734175" y="4889500"/>
            <a:ext cx="962025" cy="669925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1469231" y="5244307"/>
            <a:ext cx="731837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8131" idx="2"/>
          </p:cNvCxnSpPr>
          <p:nvPr/>
        </p:nvCxnSpPr>
        <p:spPr>
          <a:xfrm rot="5400000">
            <a:off x="3355976" y="1989137"/>
            <a:ext cx="887412" cy="328613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6200000" flipH="1">
            <a:off x="5645944" y="2231232"/>
            <a:ext cx="731837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65" name="Text Box 9"/>
          <p:cNvSpPr txBox="1">
            <a:spLocks noChangeArrowheads="1"/>
          </p:cNvSpPr>
          <p:nvPr/>
        </p:nvSpPr>
        <p:spPr bwMode="auto">
          <a:xfrm>
            <a:off x="1979613" y="1433513"/>
            <a:ext cx="1439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cs typeface="Arial" panose="020B0604020202020204" pitchFamily="34" charset="0"/>
              </a:rPr>
              <a:t>Crystal storage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cs typeface="Arial" panose="020B0604020202020204" pitchFamily="34" charset="0"/>
              </a:rPr>
              <a:t>room</a:t>
            </a:r>
          </a:p>
        </p:txBody>
      </p:sp>
      <p:cxnSp>
        <p:nvCxnSpPr>
          <p:cNvPr id="72" name="Straight Connector 71"/>
          <p:cNvCxnSpPr/>
          <p:nvPr/>
        </p:nvCxnSpPr>
        <p:spPr>
          <a:xfrm rot="16200000" flipH="1">
            <a:off x="2056606" y="2231232"/>
            <a:ext cx="731837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67" name="Text Box 9"/>
          <p:cNvSpPr txBox="1">
            <a:spLocks noChangeArrowheads="1"/>
          </p:cNvSpPr>
          <p:nvPr/>
        </p:nvSpPr>
        <p:spPr bwMode="auto">
          <a:xfrm>
            <a:off x="6516688" y="1581150"/>
            <a:ext cx="2025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cs typeface="Arial" panose="020B0604020202020204" pitchFamily="34" charset="0"/>
              </a:rPr>
              <a:t>Derivative laboratory </a:t>
            </a:r>
          </a:p>
        </p:txBody>
      </p:sp>
      <p:sp>
        <p:nvSpPr>
          <p:cNvPr id="481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Chemical Safety Rules</a:t>
            </a:r>
            <a:br>
              <a:rPr lang="en-GB" altLang="en-US" smtClean="0"/>
            </a:br>
            <a:endParaRPr lang="en-GB" altLang="en-US" smtClean="0"/>
          </a:p>
        </p:txBody>
      </p:sp>
      <p:pic>
        <p:nvPicPr>
          <p:cNvPr id="481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8688" r="11501" b="14197"/>
          <a:stretch>
            <a:fillRect/>
          </a:stretch>
        </p:blipFill>
        <p:spPr bwMode="auto">
          <a:xfrm>
            <a:off x="4254500" y="4025900"/>
            <a:ext cx="628650" cy="719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8688" r="11501" b="14197"/>
          <a:stretch>
            <a:fillRect/>
          </a:stretch>
        </p:blipFill>
        <p:spPr bwMode="auto">
          <a:xfrm>
            <a:off x="7956550" y="4025900"/>
            <a:ext cx="630238" cy="719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Straight Connector 73"/>
          <p:cNvCxnSpPr/>
          <p:nvPr/>
        </p:nvCxnSpPr>
        <p:spPr>
          <a:xfrm>
            <a:off x="7524750" y="1916113"/>
            <a:ext cx="0" cy="720725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684213" y="1052513"/>
            <a:ext cx="7086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1800" kern="0" dirty="0">
                <a:latin typeface="+mn-lt"/>
                <a:ea typeface="+mn-ea"/>
                <a:cs typeface="+mn-cs"/>
              </a:rPr>
              <a:t>Two chemical hoods are available in the SPC</a:t>
            </a:r>
          </a:p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9E211B-0600-49E2-8842-6ED5688CC5F8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Chemical Safety Rules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63" name="Rectangle 3"/>
          <p:cNvSpPr txBox="1">
            <a:spLocks noChangeArrowheads="1"/>
          </p:cNvSpPr>
          <p:nvPr/>
        </p:nvSpPr>
        <p:spPr bwMode="auto">
          <a:xfrm>
            <a:off x="684213" y="1052513"/>
            <a:ext cx="79200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Working with </a:t>
            </a:r>
            <a:r>
              <a:rPr lang="de-DE" sz="1800" kern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acrylamide</a:t>
            </a:r>
            <a:r>
              <a:rPr lang="de-DE" sz="1800" kern="0" dirty="0">
                <a:latin typeface="+mn-lt"/>
                <a:ea typeface="+mn-ea"/>
                <a:cs typeface="+mn-cs"/>
              </a:rPr>
              <a:t>?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	-Work with gloves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	-If you want to dispose of non-polymerized acrylamide, add some TEMED and APS, mix and leave it for polymerization. Then dispose of it in the laboratory bins.</a:t>
            </a:r>
          </a:p>
          <a:p>
            <a:pPr marL="1025525" indent="-1025525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de-DE" sz="1800" kern="0" dirty="0">
                <a:latin typeface="+mn-lt"/>
                <a:ea typeface="+mn-ea"/>
                <a:cs typeface="+mn-cs"/>
              </a:rPr>
              <a:t>	-Used tips, pipettes, Falcons etc. should be placed in </a:t>
            </a:r>
            <a:r>
              <a:rPr lang="de-DE" sz="1800" kern="0" dirty="0">
                <a:latin typeface="Arial" charset="0"/>
              </a:rPr>
              <a:t>the laboratory bins</a:t>
            </a:r>
            <a:r>
              <a:rPr lang="de-DE" sz="1800" kern="0" dirty="0">
                <a:latin typeface="+mn-lt"/>
                <a:ea typeface="+mn-ea"/>
                <a:cs typeface="+mn-cs"/>
              </a:rPr>
              <a:t>.</a:t>
            </a:r>
          </a:p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11125" indent="-111125" algn="just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18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You should prepare heavy atom solutions and perform </a:t>
            </a:r>
            <a:r>
              <a:rPr lang="en-GB" sz="1800" b="1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derivatization </a:t>
            </a:r>
            <a:r>
              <a:rPr lang="en-GB" sz="1800" b="1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of proteins only in the derivatives laboratory</a:t>
            </a:r>
            <a:r>
              <a:rPr lang="en-GB" sz="1800" kern="0" dirty="0">
                <a:latin typeface="+mn-lt"/>
                <a:ea typeface="+mn-ea"/>
                <a:cs typeface="+mn-cs"/>
              </a:rPr>
              <a:t>. </a:t>
            </a:r>
          </a:p>
          <a:p>
            <a:pPr marL="111125" indent="-111125" algn="just" eaLnBrk="1" hangingPunct="1">
              <a:spcBef>
                <a:spcPts val="0"/>
              </a:spcBef>
              <a:buClr>
                <a:schemeClr val="accent1"/>
              </a:buClr>
              <a:defRPr/>
            </a:pPr>
            <a:r>
              <a:rPr lang="en-GB" sz="1800" kern="0" dirty="0">
                <a:latin typeface="+mn-lt"/>
                <a:ea typeface="+mn-ea"/>
                <a:cs typeface="+mn-cs"/>
              </a:rPr>
              <a:t>  Users must ask </a:t>
            </a:r>
            <a:r>
              <a:rPr lang="en-GB" sz="1800" u="sng" kern="0" dirty="0">
                <a:latin typeface="+mn-lt"/>
                <a:ea typeface="+mn-ea"/>
                <a:cs typeface="+mn-cs"/>
              </a:rPr>
              <a:t>Michele Cianci</a:t>
            </a:r>
            <a:r>
              <a:rPr lang="en-GB" sz="1800" kern="0" dirty="0">
                <a:latin typeface="+mn-lt"/>
                <a:ea typeface="+mn-ea"/>
                <a:cs typeface="+mn-cs"/>
              </a:rPr>
              <a:t> for authorization to access to this lab in advance. User will need to follow an additional safety training.</a:t>
            </a:r>
          </a:p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endParaRPr lang="en-GB" sz="1800" kern="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1800" kern="0" dirty="0">
                <a:latin typeface="+mn-lt"/>
                <a:ea typeface="+mn-ea"/>
                <a:cs typeface="+mn-cs"/>
              </a:rPr>
              <a:t>No </a:t>
            </a:r>
            <a:r>
              <a:rPr lang="en-GB" sz="1800" kern="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radioactive compound </a:t>
            </a:r>
            <a:r>
              <a:rPr lang="en-GB" sz="1800" kern="0" dirty="0">
                <a:latin typeface="+mn-lt"/>
                <a:ea typeface="+mn-ea"/>
                <a:cs typeface="+mn-cs"/>
              </a:rPr>
              <a:t>is allowed in the SPC and HTX Facility.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3C6286-AFF7-4AF4-AB2A-3F2BF3C4D2D2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04800"/>
            <a:ext cx="81534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Biological Safety Rules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153400" cy="1439862"/>
          </a:xfrm>
        </p:spPr>
        <p:txBody>
          <a:bodyPr/>
          <a:lstStyle/>
          <a:p>
            <a:pPr marL="171450" indent="-171450" eaLnBrk="1" hangingPunct="1">
              <a:lnSpc>
                <a:spcPct val="90000"/>
              </a:lnSpc>
              <a:defRPr/>
            </a:pPr>
            <a:r>
              <a:rPr lang="en-US" sz="1800" dirty="0" smtClean="0"/>
              <a:t>Before handling intact biological material, you must inform and get the approval of the </a:t>
            </a:r>
            <a:r>
              <a:rPr lang="en-US" sz="1800" dirty="0" smtClean="0">
                <a:solidFill>
                  <a:srgbClr val="0000CC"/>
                </a:solidFill>
              </a:rPr>
              <a:t>genetic engineering project leader: </a:t>
            </a:r>
            <a:r>
              <a:rPr lang="en-US" sz="1800" u="sng" dirty="0" smtClean="0">
                <a:solidFill>
                  <a:srgbClr val="FF0000"/>
                </a:solidFill>
              </a:rPr>
              <a:t>Rob Meijers</a:t>
            </a:r>
          </a:p>
          <a:p>
            <a:pPr marL="171450" indent="-17145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solidFill>
                <a:srgbClr val="0000CC"/>
              </a:solidFill>
            </a:endParaRPr>
          </a:p>
          <a:p>
            <a:pPr marL="171450" indent="-171450" eaLnBrk="1" hangingPunct="1">
              <a:lnSpc>
                <a:spcPct val="90000"/>
              </a:lnSpc>
              <a:defRPr/>
            </a:pPr>
            <a:r>
              <a:rPr lang="en-GB" sz="1800" dirty="0" smtClean="0"/>
              <a:t>Only the ground floor of the 48e building is classified as a S1 lab and can be used for organisms and viruses presenting no risk to human health and/or the environment. ex: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 dirty="0" smtClean="0"/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3348038" y="2708275"/>
            <a:ext cx="532765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 i="1">
                <a:solidFill>
                  <a:srgbClr val="0000CC"/>
                </a:solidFill>
              </a:rPr>
              <a:t>E. coli </a:t>
            </a:r>
            <a:r>
              <a:rPr lang="en-US" altLang="en-US" sz="1200" b="1">
                <a:solidFill>
                  <a:srgbClr val="0000CC"/>
                </a:solidFill>
              </a:rPr>
              <a:t>K12 and B strains (all usual expression hosts).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1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</a:rPr>
              <a:t>Experimentally proven safe strains.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1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</a:rPr>
              <a:t>Genetically modified organisms that are as safe as the S1 host they originate from (e.g. </a:t>
            </a:r>
            <a:r>
              <a:rPr lang="en-US" altLang="en-US" sz="1200" b="1" i="1">
                <a:solidFill>
                  <a:srgbClr val="0000CC"/>
                </a:solidFill>
              </a:rPr>
              <a:t>E. coli</a:t>
            </a:r>
            <a:r>
              <a:rPr lang="en-US" altLang="en-US" sz="1200" b="1">
                <a:solidFill>
                  <a:srgbClr val="0000CC"/>
                </a:solidFill>
              </a:rPr>
              <a:t> expressing gene products that are non-hazardous and not virulence factors).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1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</a:rPr>
              <a:t>Yeast strains such as </a:t>
            </a:r>
            <a:r>
              <a:rPr lang="en-US" altLang="en-US" sz="1200" b="1" i="1">
                <a:solidFill>
                  <a:srgbClr val="0000CC"/>
                </a:solidFill>
              </a:rPr>
              <a:t>S. cerevisiae</a:t>
            </a:r>
            <a:r>
              <a:rPr lang="en-US" altLang="en-US" sz="1200" b="1">
                <a:solidFill>
                  <a:srgbClr val="0000CC"/>
                </a:solidFill>
              </a:rPr>
              <a:t> and </a:t>
            </a:r>
            <a:r>
              <a:rPr lang="en-US" altLang="en-US" sz="1200" b="1" i="1">
                <a:solidFill>
                  <a:srgbClr val="0000CC"/>
                </a:solidFill>
              </a:rPr>
              <a:t>P. pastoris.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1" i="1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</a:rPr>
              <a:t>Eukaryotic cell lines such as HEK293, Sf9, Sf21.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200" b="1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</a:rPr>
              <a:t>Baculovirus in combination with insect cell lines (Sf9).</a:t>
            </a:r>
          </a:p>
        </p:txBody>
      </p:sp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728913"/>
            <a:ext cx="259715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FF5F837-2931-442F-843D-9FF1C7667957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Biological Safety Rules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981075"/>
            <a:ext cx="7278688" cy="4392613"/>
          </a:xfrm>
        </p:spPr>
        <p:txBody>
          <a:bodyPr/>
          <a:lstStyle/>
          <a:p>
            <a:pPr marL="111125" indent="-111125" eaLnBrk="1" hangingPunct="1">
              <a:lnSpc>
                <a:spcPct val="90000"/>
              </a:lnSpc>
              <a:defRPr/>
            </a:pPr>
            <a:r>
              <a:rPr lang="en-US" sz="1800" dirty="0" smtClean="0"/>
              <a:t>Avoid producing aerosols when </a:t>
            </a:r>
            <a:r>
              <a:rPr lang="en-US" sz="1800" dirty="0" err="1" smtClean="0"/>
              <a:t>pipetting</a:t>
            </a:r>
            <a:r>
              <a:rPr lang="en-US" sz="1800" dirty="0" smtClean="0"/>
              <a:t>, shaking, </a:t>
            </a:r>
            <a:r>
              <a:rPr lang="en-US" sz="1800" dirty="0" err="1" smtClean="0"/>
              <a:t>sonifying</a:t>
            </a:r>
            <a:r>
              <a:rPr lang="en-US" sz="1800" dirty="0" smtClean="0"/>
              <a:t>…</a:t>
            </a:r>
          </a:p>
          <a:p>
            <a:pPr marL="111125" indent="-111125" eaLnBrk="1" hangingPunct="1">
              <a:lnSpc>
                <a:spcPct val="90000"/>
              </a:lnSpc>
              <a:defRPr/>
            </a:pPr>
            <a:r>
              <a:rPr lang="en-US" sz="1800" dirty="0" smtClean="0"/>
              <a:t>Avoid using syringes and hypodermic needles.</a:t>
            </a:r>
          </a:p>
          <a:p>
            <a:pPr marL="111125" indent="-11112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CC"/>
                </a:solidFill>
              </a:rPr>
              <a:t>Disinfect and wash hands </a:t>
            </a:r>
            <a:r>
              <a:rPr lang="en-US" sz="1800" dirty="0" smtClean="0"/>
              <a:t>after finishing work.</a:t>
            </a:r>
          </a:p>
          <a:p>
            <a:pPr marL="111125" indent="-11112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CC"/>
                </a:solidFill>
              </a:rPr>
              <a:t>Windows and doors should be closed </a:t>
            </a:r>
            <a:r>
              <a:rPr lang="en-US" sz="1800" dirty="0" smtClean="0"/>
              <a:t>during work.</a:t>
            </a:r>
          </a:p>
          <a:p>
            <a:pPr marL="111125" indent="-111125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  <a:p>
            <a:pPr marL="111125" indent="-111125" eaLnBrk="1" hangingPunct="1">
              <a:lnSpc>
                <a:spcPct val="90000"/>
              </a:lnSpc>
              <a:defRPr/>
            </a:pPr>
            <a:r>
              <a:rPr lang="en-US" sz="1800" dirty="0" smtClean="0"/>
              <a:t>Surfaces must be disinfected after work.</a:t>
            </a:r>
          </a:p>
          <a:p>
            <a:pPr marL="633413" lvl="1" indent="-176213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n-US" sz="1800" dirty="0" smtClean="0">
                <a:solidFill>
                  <a:srgbClr val="0000CC"/>
                </a:solidFill>
              </a:rPr>
              <a:t>Use 70% ethanol for smaller surfaces (&lt; 2 m</a:t>
            </a:r>
            <a:r>
              <a:rPr lang="en-US" sz="1800" baseline="30000" dirty="0" smtClean="0">
                <a:solidFill>
                  <a:srgbClr val="0000CC"/>
                </a:solidFill>
              </a:rPr>
              <a:t>2</a:t>
            </a:r>
            <a:r>
              <a:rPr lang="en-US" sz="1800" dirty="0" smtClean="0">
                <a:solidFill>
                  <a:srgbClr val="0000CC"/>
                </a:solidFill>
              </a:rPr>
              <a:t>).</a:t>
            </a:r>
          </a:p>
          <a:p>
            <a:pPr marL="111125" lvl="1" indent="-11112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dirty="0" smtClean="0"/>
              <a:t>Disinfect all materials that have been in contact with cells.</a:t>
            </a:r>
          </a:p>
          <a:p>
            <a:pPr marL="633413" lvl="1" indent="-176213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n-US" sz="1800" dirty="0" smtClean="0">
                <a:solidFill>
                  <a:srgbClr val="0000CC"/>
                </a:solidFill>
              </a:rPr>
              <a:t>Soak in </a:t>
            </a:r>
            <a:r>
              <a:rPr lang="en-US" sz="1800" dirty="0" err="1" smtClean="0">
                <a:solidFill>
                  <a:srgbClr val="0000CC"/>
                </a:solidFill>
              </a:rPr>
              <a:t>Sekusept</a:t>
            </a:r>
            <a:r>
              <a:rPr lang="en-US" sz="1800" dirty="0" smtClean="0">
                <a:solidFill>
                  <a:srgbClr val="0000CC"/>
                </a:solidFill>
              </a:rPr>
              <a:t> Plus (1.5% final conc.) for at least 6 hrs.</a:t>
            </a:r>
          </a:p>
          <a:p>
            <a:pPr marL="111125" lvl="1" indent="-11112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dirty="0" smtClean="0"/>
              <a:t>Collect waste (e.g. plastic products, paper tissues, tips, etc.) in autoclave bags. Put into the dedicated container in the media kitchen.</a:t>
            </a:r>
          </a:p>
          <a:p>
            <a:pPr marL="111125" lvl="1" indent="-11112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dirty="0" smtClean="0"/>
              <a:t>Collect liquid </a:t>
            </a:r>
            <a:r>
              <a:rPr lang="en-US" sz="1800" dirty="0" err="1" smtClean="0"/>
              <a:t>biowaste</a:t>
            </a:r>
            <a:r>
              <a:rPr lang="en-US" sz="1800" dirty="0" smtClean="0"/>
              <a:t>, add 1.5% </a:t>
            </a:r>
            <a:r>
              <a:rPr lang="en-US" sz="1800" dirty="0" err="1" smtClean="0"/>
              <a:t>Sekusept</a:t>
            </a:r>
            <a:r>
              <a:rPr lang="en-US" sz="1800" dirty="0" smtClean="0"/>
              <a:t> Plus, and hand to staff.</a:t>
            </a:r>
          </a:p>
          <a:p>
            <a:pPr marL="111125" lvl="1" indent="-11112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800" dirty="0" smtClean="0"/>
              <a:t>Please note that our autoclave is operated by staff members only.</a:t>
            </a:r>
          </a:p>
          <a:p>
            <a:pPr marL="111125" lvl="1" indent="-11112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dirty="0" smtClean="0"/>
          </a:p>
        </p:txBody>
      </p:sp>
      <p:pic>
        <p:nvPicPr>
          <p:cNvPr id="53253" name="Picture 4" descr="DSC00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r="11514"/>
          <a:stretch>
            <a:fillRect/>
          </a:stretch>
        </p:blipFill>
        <p:spPr bwMode="auto">
          <a:xfrm>
            <a:off x="8027988" y="1052513"/>
            <a:ext cx="7207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924C61-D8E6-4D74-BB56-1F44DE2939C6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EMBL Safety Policy</a:t>
            </a:r>
            <a:r>
              <a:rPr lang="de-DE" altLang="en-US" b="1" smtClean="0"/>
              <a:t> </a:t>
            </a:r>
            <a:endParaRPr lang="en-US" altLang="en-US" smtClean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23850" y="1019175"/>
            <a:ext cx="84312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Char char="•"/>
              <a:defRPr/>
            </a:pPr>
            <a:endParaRPr lang="en-GB" sz="1900" kern="0" dirty="0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39750" y="1125538"/>
            <a:ext cx="72723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Char char="•"/>
              <a:defRPr/>
            </a:pPr>
            <a:r>
              <a:rPr lang="en-GB" sz="1900" kern="0" dirty="0">
                <a:latin typeface="+mn-lt"/>
                <a:ea typeface="+mn-ea"/>
                <a:cs typeface="+mn-cs"/>
              </a:rPr>
              <a:t>This presentation aims to highlight the main safety rules for users working in the labs in </a:t>
            </a:r>
            <a:r>
              <a:rPr lang="en-GB" sz="1900" u="sng" kern="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building 48e </a:t>
            </a:r>
            <a:r>
              <a:rPr lang="en-GB" sz="1900" kern="0" dirty="0" smtClean="0">
                <a:latin typeface="+mn-lt"/>
                <a:ea typeface="+mn-ea"/>
                <a:cs typeface="+mn-cs"/>
              </a:rPr>
              <a:t>(</a:t>
            </a:r>
            <a:r>
              <a:rPr lang="en-GB" sz="1900" kern="0" dirty="0">
                <a:latin typeface="+mn-lt"/>
                <a:ea typeface="+mn-ea"/>
                <a:cs typeface="+mn-cs"/>
              </a:rPr>
              <a:t>SPC and HTX Facility). </a:t>
            </a: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809750"/>
            <a:ext cx="4156075" cy="27717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2998788" y="3644900"/>
            <a:ext cx="1552575" cy="461963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/>
              <a:t>PETRA III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/>
              <a:t>(building 47c)</a:t>
            </a:r>
            <a:endParaRPr lang="en-US" altLang="en-US" sz="1200" b="1"/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1343025" y="3830638"/>
            <a:ext cx="1292225" cy="461962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/>
              <a:t>EMBL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/>
              <a:t>(48e building)</a:t>
            </a:r>
            <a:endParaRPr lang="en-US" altLang="en-US" sz="1200" b="1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817688" y="3413125"/>
            <a:ext cx="130175" cy="45561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3259138" y="3209925"/>
            <a:ext cx="257175" cy="4540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419" name="TextBox 14"/>
          <p:cNvSpPr txBox="1">
            <a:spLocks noChangeArrowheads="1"/>
          </p:cNvSpPr>
          <p:nvPr/>
        </p:nvSpPr>
        <p:spPr bwMode="auto">
          <a:xfrm>
            <a:off x="1558925" y="1824038"/>
            <a:ext cx="1292225" cy="461962"/>
          </a:xfrm>
          <a:prstGeom prst="rect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/>
              <a:t>EMBL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en-US" sz="1200" b="1"/>
              <a:t>(25a building)</a:t>
            </a:r>
            <a:endParaRPr lang="en-US" altLang="en-US" sz="1200" b="1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711450" y="2205038"/>
            <a:ext cx="273050" cy="3111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39750" y="4724400"/>
            <a:ext cx="66960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Char char="•"/>
              <a:defRPr/>
            </a:pPr>
            <a:r>
              <a:rPr lang="en-GB" sz="1900" kern="0" dirty="0">
                <a:latin typeface="Arial" charset="0"/>
              </a:rPr>
              <a:t>A print out of the complete Safety Policy for </a:t>
            </a:r>
            <a:r>
              <a:rPr lang="en-GB" sz="1900" kern="0" dirty="0" smtClean="0">
                <a:latin typeface="Arial" charset="0"/>
              </a:rPr>
              <a:t>EMBL in Hamburg </a:t>
            </a:r>
            <a:r>
              <a:rPr lang="en-GB" sz="1900" kern="0" dirty="0">
                <a:latin typeface="Arial" charset="0"/>
              </a:rPr>
              <a:t>is available at the SPC Facility for consultation.</a:t>
            </a:r>
            <a:endParaRPr lang="de-DE" sz="2000" dirty="0">
              <a:solidFill>
                <a:srgbClr val="0000CC"/>
              </a:solidFill>
            </a:endParaRPr>
          </a:p>
        </p:txBody>
      </p:sp>
      <p:pic>
        <p:nvPicPr>
          <p:cNvPr id="174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3716" r="3986" b="12698"/>
          <a:stretch>
            <a:fillRect/>
          </a:stretch>
        </p:blipFill>
        <p:spPr bwMode="auto">
          <a:xfrm>
            <a:off x="5459413" y="1809750"/>
            <a:ext cx="1992312" cy="277177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91111E-8F63-4ABF-BDAC-7BA8CA346E71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Medical Service: available on site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5903912" cy="17287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noProof="1" smtClean="0">
                <a:solidFill>
                  <a:srgbClr val="0000CC"/>
                </a:solidFill>
              </a:rPr>
              <a:t>Location at D</a:t>
            </a:r>
            <a:r>
              <a:rPr lang="de-DE" altLang="en-US" smtClean="0">
                <a:solidFill>
                  <a:srgbClr val="0000CC"/>
                </a:solidFill>
              </a:rPr>
              <a:t>ESY</a:t>
            </a:r>
            <a:r>
              <a:rPr lang="de-DE" altLang="en-US" noProof="1" smtClean="0">
                <a:solidFill>
                  <a:srgbClr val="0000CC"/>
                </a:solidFill>
              </a:rPr>
              <a:t> Campus	</a:t>
            </a:r>
            <a:endParaRPr lang="de-DE" altLang="en-US" smtClean="0">
              <a:solidFill>
                <a:srgbClr val="0000CC"/>
              </a:solidFill>
            </a:endParaRPr>
          </a:p>
          <a:p>
            <a:pPr eaLnBrk="1" hangingPunct="1">
              <a:buFontTx/>
              <a:buNone/>
            </a:pPr>
            <a:r>
              <a:rPr lang="de-DE" altLang="en-US" sz="2000" smtClean="0"/>
              <a:t>Building 1, basement </a:t>
            </a:r>
          </a:p>
          <a:p>
            <a:pPr eaLnBrk="1" hangingPunct="1">
              <a:buFontTx/>
              <a:buNone/>
            </a:pPr>
            <a:r>
              <a:rPr lang="de-DE" altLang="en-US" sz="2000" smtClean="0"/>
              <a:t>Tel. 040-8998-2171 	</a:t>
            </a:r>
          </a:p>
          <a:p>
            <a:pPr eaLnBrk="1" hangingPunct="1">
              <a:buFontTx/>
              <a:buNone/>
            </a:pPr>
            <a:r>
              <a:rPr lang="de-DE" altLang="en-US" sz="2000" smtClean="0"/>
              <a:t>Fax 040-8998-4443</a:t>
            </a:r>
            <a:endParaRPr lang="en-US" altLang="en-US" sz="2000" smtClean="0"/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44675"/>
            <a:ext cx="1271588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8" descr="C:\Documents and Settings\boivin\Desktop\Emergency-Aushang-2010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5769" r="3842" b="13449"/>
          <a:stretch>
            <a:fillRect/>
          </a:stretch>
        </p:blipFill>
        <p:spPr bwMode="auto">
          <a:xfrm>
            <a:off x="5292725" y="981075"/>
            <a:ext cx="3538538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6F824BF-5A44-4621-B3C6-E229F35EE760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graphicFrame>
        <p:nvGraphicFramePr>
          <p:cNvPr id="56323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72163" y="1484313"/>
          <a:ext cx="1928812" cy="209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5" name="Chart" r:id="rId4" imgW="4858327" imgH="5301673" progId="MSGraph.Chart.8">
                  <p:embed followColorScheme="full"/>
                </p:oleObj>
              </mc:Choice>
              <mc:Fallback>
                <p:oleObj name="Chart" r:id="rId4" imgW="4858327" imgH="5301673" progId="MSGraph.Chart.8">
                  <p:embed followColorScheme="full"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2163" y="1484313"/>
                        <a:ext cx="1928812" cy="2098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309563" y="1196975"/>
            <a:ext cx="8510587" cy="313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400" b="1" dirty="0">
                <a:latin typeface="+mn-lt"/>
                <a:ea typeface="+mn-ea"/>
                <a:cs typeface="+mn-cs"/>
              </a:rPr>
              <a:t>Safety officer </a:t>
            </a:r>
            <a:r>
              <a:rPr lang="de-DE" sz="1400" b="1" dirty="0" smtClean="0">
                <a:latin typeface="+mn-lt"/>
                <a:ea typeface="+mn-ea"/>
                <a:cs typeface="+mn-cs"/>
              </a:rPr>
              <a:t>for </a:t>
            </a:r>
            <a:r>
              <a:rPr lang="de-DE" sz="1400" b="1" dirty="0">
                <a:latin typeface="+mn-lt"/>
                <a:ea typeface="+mn-ea"/>
                <a:cs typeface="+mn-cs"/>
              </a:rPr>
              <a:t>the 48e building:</a:t>
            </a: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de-DE" sz="1400" dirty="0">
                <a:latin typeface="+mn-lt"/>
                <a:ea typeface="+mn-ea"/>
                <a:cs typeface="+mn-cs"/>
              </a:rPr>
              <a:t>Rob Meijers, </a:t>
            </a:r>
            <a:r>
              <a:rPr lang="de-DE" sz="1400" dirty="0"/>
              <a:t>Building 48e room L107,</a:t>
            </a:r>
            <a:r>
              <a:rPr lang="de-DE" sz="1400" dirty="0">
                <a:latin typeface="+mn-lt"/>
                <a:ea typeface="+mn-ea"/>
                <a:cs typeface="+mn-cs"/>
              </a:rPr>
              <a:t> Tel. 040-89902-243, e-mail: </a:t>
            </a:r>
            <a:r>
              <a:rPr lang="de-DE" sz="1400" dirty="0">
                <a:latin typeface="+mn-lt"/>
                <a:ea typeface="+mn-ea"/>
                <a:cs typeface="+mn-cs"/>
                <a:hlinkClick r:id="rId6"/>
              </a:rPr>
              <a:t>meijers@embl-hamburg.de</a:t>
            </a:r>
            <a:endParaRPr lang="de-DE" sz="140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endParaRPr lang="de-DE" sz="140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400" b="1" dirty="0">
                <a:latin typeface="+mn-lt"/>
                <a:ea typeface="+mn-ea"/>
                <a:cs typeface="+mn-cs"/>
              </a:rPr>
              <a:t>Safety Officer </a:t>
            </a:r>
            <a:r>
              <a:rPr lang="de-DE" sz="1400" b="1" dirty="0" smtClean="0">
                <a:latin typeface="+mn-lt"/>
                <a:ea typeface="+mn-ea"/>
                <a:cs typeface="+mn-cs"/>
              </a:rPr>
              <a:t>for </a:t>
            </a:r>
            <a:r>
              <a:rPr lang="de-DE" sz="1400" b="1" dirty="0">
                <a:latin typeface="+mn-lt"/>
                <a:ea typeface="+mn-ea"/>
                <a:cs typeface="+mn-cs"/>
              </a:rPr>
              <a:t>the 25a building:</a:t>
            </a: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de-DE" sz="1400" dirty="0">
                <a:latin typeface="Arial" charset="0"/>
              </a:rPr>
              <a:t>Annabel Parret, </a:t>
            </a:r>
            <a:r>
              <a:rPr lang="de-DE" sz="1400" dirty="0"/>
              <a:t>Building 25a room 212, </a:t>
            </a:r>
            <a:r>
              <a:rPr lang="de-DE" sz="1400" dirty="0">
                <a:latin typeface="Arial" charset="0"/>
              </a:rPr>
              <a:t>Tel. 040-89902-143, e-mail: </a:t>
            </a:r>
            <a:r>
              <a:rPr lang="de-DE" sz="1400" dirty="0">
                <a:latin typeface="Arial" charset="0"/>
                <a:hlinkClick r:id="rId7"/>
              </a:rPr>
              <a:t>parret@embl-hamburg.de</a:t>
            </a:r>
            <a:endParaRPr lang="de-DE" sz="1400" dirty="0">
              <a:latin typeface="Arial" charset="0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de-DE" sz="140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400" b="1" dirty="0">
                <a:latin typeface="+mn-lt"/>
                <a:ea typeface="+mn-ea"/>
                <a:cs typeface="+mn-cs"/>
              </a:rPr>
              <a:t>Responsible </a:t>
            </a:r>
            <a:r>
              <a:rPr lang="de-DE" sz="1400" b="1" dirty="0" smtClean="0">
                <a:latin typeface="+mn-lt"/>
                <a:ea typeface="+mn-ea"/>
                <a:cs typeface="+mn-cs"/>
              </a:rPr>
              <a:t>for the </a:t>
            </a:r>
            <a:r>
              <a:rPr lang="de-DE" sz="1400" b="1" dirty="0">
                <a:latin typeface="+mn-lt"/>
                <a:ea typeface="+mn-ea"/>
                <a:cs typeface="+mn-cs"/>
              </a:rPr>
              <a:t>SPC Facility</a:t>
            </a: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de-DE" sz="1400" dirty="0" smtClean="0">
                <a:latin typeface="+mn-lt"/>
                <a:ea typeface="+mn-ea"/>
                <a:cs typeface="+mn-cs"/>
              </a:rPr>
              <a:t>Maria Garcia, </a:t>
            </a:r>
            <a:r>
              <a:rPr lang="de-DE" sz="1400" dirty="0">
                <a:latin typeface="+mn-lt"/>
                <a:ea typeface="+mn-ea"/>
                <a:cs typeface="+mn-cs"/>
              </a:rPr>
              <a:t>Building 48e room </a:t>
            </a:r>
            <a:r>
              <a:rPr lang="de-DE" sz="1400" dirty="0" smtClean="0">
                <a:latin typeface="+mn-lt"/>
                <a:ea typeface="+mn-ea"/>
                <a:cs typeface="+mn-cs"/>
              </a:rPr>
              <a:t>L153, </a:t>
            </a:r>
            <a:r>
              <a:rPr lang="de-DE" sz="1400" dirty="0">
                <a:latin typeface="+mn-lt"/>
                <a:ea typeface="+mn-ea"/>
                <a:cs typeface="+mn-cs"/>
              </a:rPr>
              <a:t>Tel. </a:t>
            </a:r>
            <a:r>
              <a:rPr lang="de-DE" sz="1400" dirty="0" smtClean="0">
                <a:latin typeface="+mn-lt"/>
                <a:ea typeface="+mn-ea"/>
                <a:cs typeface="+mn-cs"/>
              </a:rPr>
              <a:t>040-89902-145</a:t>
            </a:r>
            <a:r>
              <a:rPr lang="de-DE" sz="1400" dirty="0">
                <a:latin typeface="+mn-lt"/>
                <a:ea typeface="+mn-ea"/>
                <a:cs typeface="+mn-cs"/>
              </a:rPr>
              <a:t>, e-mail: </a:t>
            </a:r>
            <a:r>
              <a:rPr lang="de-DE" sz="1400" dirty="0" smtClean="0">
                <a:latin typeface="+mn-lt"/>
                <a:ea typeface="+mn-ea"/>
                <a:cs typeface="+mn-cs"/>
                <a:hlinkClick r:id="rId8"/>
              </a:rPr>
              <a:t>garcia@embl-hamburg.de</a:t>
            </a:r>
            <a:endParaRPr lang="de-DE" sz="1400" dirty="0" smtClean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endParaRPr lang="de-DE" sz="140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de-DE" sz="1400" b="1" dirty="0">
                <a:latin typeface="Arial" charset="0"/>
              </a:rPr>
              <a:t>Responsible </a:t>
            </a:r>
            <a:r>
              <a:rPr lang="de-DE" sz="1400" b="1" dirty="0" err="1" smtClean="0">
                <a:latin typeface="Arial" charset="0"/>
              </a:rPr>
              <a:t>for</a:t>
            </a:r>
            <a:r>
              <a:rPr lang="de-DE" sz="1400" b="1" dirty="0" smtClean="0">
                <a:latin typeface="Arial" charset="0"/>
              </a:rPr>
              <a:t> Users </a:t>
            </a:r>
            <a:r>
              <a:rPr lang="de-DE" sz="1400" b="1" dirty="0" err="1" smtClean="0">
                <a:latin typeface="Arial" charset="0"/>
              </a:rPr>
              <a:t>laboratory</a:t>
            </a:r>
            <a:r>
              <a:rPr lang="de-DE" sz="1400" b="1" dirty="0">
                <a:latin typeface="Arial" charset="0"/>
              </a:rPr>
              <a:t>:</a:t>
            </a:r>
            <a:endParaRPr lang="de-DE" sz="1400" b="1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de-DE" sz="1400" dirty="0" smtClean="0">
                <a:latin typeface="+mn-lt"/>
                <a:ea typeface="+mn-ea"/>
                <a:cs typeface="+mn-cs"/>
              </a:rPr>
              <a:t>Johanna Kallio,</a:t>
            </a:r>
            <a:r>
              <a:rPr lang="de-DE" sz="1400" dirty="0" smtClean="0"/>
              <a:t> </a:t>
            </a:r>
            <a:r>
              <a:rPr lang="de-DE" sz="1400" dirty="0"/>
              <a:t>Building 48e </a:t>
            </a:r>
            <a:r>
              <a:rPr lang="de-DE" sz="1400" dirty="0" err="1"/>
              <a:t>room</a:t>
            </a:r>
            <a:r>
              <a:rPr lang="de-DE" sz="1400"/>
              <a:t> </a:t>
            </a:r>
            <a:r>
              <a:rPr lang="de-DE" sz="1400" smtClean="0"/>
              <a:t>L048,</a:t>
            </a:r>
            <a:r>
              <a:rPr lang="de-DE" sz="1400" smtClean="0">
                <a:latin typeface="+mn-lt"/>
                <a:ea typeface="+mn-ea"/>
                <a:cs typeface="+mn-cs"/>
              </a:rPr>
              <a:t> </a:t>
            </a:r>
            <a:r>
              <a:rPr lang="de-DE" sz="1400" dirty="0"/>
              <a:t>Tel. </a:t>
            </a:r>
            <a:r>
              <a:rPr lang="de-DE" sz="1400" dirty="0" smtClean="0"/>
              <a:t>040-89902-176, </a:t>
            </a:r>
            <a:r>
              <a:rPr lang="de-DE" sz="1400" dirty="0"/>
              <a:t>e-mail: </a:t>
            </a:r>
            <a:r>
              <a:rPr lang="de-DE" sz="1400" dirty="0" smtClean="0">
                <a:hlinkClick r:id="rId9"/>
              </a:rPr>
              <a:t>johanna@embl-hamburg.de</a:t>
            </a:r>
            <a:endParaRPr lang="de-DE" sz="1400" dirty="0" smtClean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endParaRPr lang="de-DE" sz="1400" dirty="0">
              <a:latin typeface="+mn-lt"/>
              <a:ea typeface="+mn-ea"/>
              <a:cs typeface="+mn-cs"/>
            </a:endParaRPr>
          </a:p>
          <a:p>
            <a:pPr marL="111125" indent="-111125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400" dirty="0">
                <a:latin typeface="+mn-lt"/>
                <a:ea typeface="+mn-ea"/>
                <a:cs typeface="+mn-cs"/>
              </a:rPr>
              <a:t>Latest Safety Information available at: </a:t>
            </a:r>
            <a:r>
              <a:rPr lang="en-US" sz="14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http://www.embl-heidelberg.de/LocalInfo/SafetyOffice/</a:t>
            </a: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684213" y="449263"/>
            <a:ext cx="684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en-US" sz="3200">
                <a:solidFill>
                  <a:schemeClr val="folHlink"/>
                </a:solidFill>
              </a:rPr>
              <a:t>For Help and Advice, please contact:</a:t>
            </a:r>
            <a:endParaRPr lang="en-US" altLang="en-US" sz="3200">
              <a:solidFill>
                <a:schemeClr val="folHlink"/>
              </a:solidFill>
            </a:endParaRPr>
          </a:p>
        </p:txBody>
      </p:sp>
      <p:pic>
        <p:nvPicPr>
          <p:cNvPr id="5632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4406900"/>
            <a:ext cx="11588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58900" y="5673725"/>
            <a:ext cx="105568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200" b="1" i="1" dirty="0">
                <a:latin typeface="+mn-lt"/>
                <a:ea typeface="+mn-ea"/>
                <a:cs typeface="+mn-cs"/>
              </a:rPr>
              <a:t>Rob Meijers</a:t>
            </a:r>
            <a:endParaRPr lang="en-US" sz="1200" b="1" i="1" dirty="0">
              <a:latin typeface="+mn-lt"/>
              <a:ea typeface="+mn-ea"/>
              <a:cs typeface="+mn-cs"/>
            </a:endParaRPr>
          </a:p>
        </p:txBody>
      </p:sp>
      <p:pic>
        <p:nvPicPr>
          <p:cNvPr id="56330" name="Picture 10" descr="Parret, Annabel cop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4406900"/>
            <a:ext cx="914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71800" y="5673725"/>
            <a:ext cx="1465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200" b="1" i="1" dirty="0" smtClean="0">
                <a:latin typeface="+mn-lt"/>
                <a:ea typeface="+mn-ea"/>
                <a:cs typeface="+mn-cs"/>
              </a:rPr>
              <a:t>Maria Garcia </a:t>
            </a:r>
            <a:r>
              <a:rPr lang="de-DE" sz="1200" b="1" i="1" dirty="0" err="1" smtClean="0">
                <a:latin typeface="+mn-lt"/>
                <a:ea typeface="+mn-ea"/>
                <a:cs typeface="+mn-cs"/>
              </a:rPr>
              <a:t>Alai</a:t>
            </a:r>
            <a:endParaRPr lang="en-US" sz="1200" b="1" i="1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4075" y="5655367"/>
            <a:ext cx="1281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200" b="1" i="1" dirty="0" smtClean="0">
                <a:latin typeface="+mn-lt"/>
                <a:ea typeface="+mn-ea"/>
                <a:cs typeface="+mn-cs"/>
              </a:rPr>
              <a:t>Johanna Kallio</a:t>
            </a:r>
            <a:endParaRPr lang="en-US" sz="1200" b="1" i="1" dirty="0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2350" y="5673725"/>
            <a:ext cx="127793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200" b="1" i="1" dirty="0">
                <a:latin typeface="+mn-lt"/>
                <a:ea typeface="+mn-ea"/>
                <a:cs typeface="+mn-cs"/>
              </a:rPr>
              <a:t>Annabel Parret</a:t>
            </a:r>
            <a:endParaRPr lang="en-US" sz="1200" b="1" i="1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35" y="4382841"/>
            <a:ext cx="880425" cy="1307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r="12628"/>
          <a:stretch/>
        </p:blipFill>
        <p:spPr>
          <a:xfrm>
            <a:off x="2987824" y="4382841"/>
            <a:ext cx="1080120" cy="1307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4C0C995-46D0-4627-8B39-99EF65236ED6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1534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kern="1200" dirty="0" smtClean="0">
                <a:solidFill>
                  <a:schemeClr val="folHlink"/>
                </a:solidFill>
              </a:rPr>
              <a:t>You have completed the Online Briefing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2708275"/>
            <a:ext cx="8286750" cy="17922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500" b="1" kern="1200" dirty="0" smtClean="0">
                <a:solidFill>
                  <a:srgbClr val="FF0000"/>
                </a:solidFill>
              </a:rPr>
              <a:t>Safety Quiz </a:t>
            </a:r>
            <a:r>
              <a:rPr lang="en-US" sz="1400" b="1" kern="1200" dirty="0" smtClean="0"/>
              <a:t>(click on or copy and paste this link in your web browser to start)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>
                <a:solidFill>
                  <a:srgbClr val="0000CC"/>
                </a:solidFill>
                <a:hlinkClick r:id="rId2"/>
              </a:rPr>
              <a:t>http://www.embl-hamburg.de/spcsafety/</a:t>
            </a:r>
            <a:endParaRPr lang="en-US" dirty="0" smtClean="0">
              <a:solidFill>
                <a:srgbClr val="0000CC"/>
              </a:solidFill>
              <a:hlinkClick r:id="rId3"/>
            </a:endParaRPr>
          </a:p>
        </p:txBody>
      </p:sp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642938" y="1792288"/>
            <a:ext cx="8250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1125" indent="-11112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Please follow the link below to a quiz (on site only)</a:t>
            </a:r>
          </a:p>
          <a:p>
            <a:pPr marL="111125" indent="-111125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sz="2000" b="1" dirty="0">
                <a:latin typeface="+mn-lt"/>
                <a:ea typeface="+mn-ea"/>
                <a:cs typeface="+mn-cs"/>
              </a:rPr>
              <a:t> You will need to answer all questions correctly to pass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7FCBF9-4581-4AEB-A633-6A7EE9C8BEFD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The SPC and HTX Facility</a:t>
            </a:r>
            <a:endParaRPr lang="en-US" altLang="en-US" smtClean="0"/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04825" y="1071563"/>
            <a:ext cx="84248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Char char="•"/>
              <a:defRPr/>
            </a:pPr>
            <a:r>
              <a:rPr lang="en-GB" sz="1600" kern="0" dirty="0">
                <a:latin typeface="+mn-lt"/>
                <a:ea typeface="+mn-ea"/>
                <a:cs typeface="+mn-cs"/>
              </a:rPr>
              <a:t>Both facilities are located on the </a:t>
            </a:r>
            <a:r>
              <a:rPr lang="en-GB" sz="1600" u="sng" kern="0" dirty="0">
                <a:latin typeface="+mn-lt"/>
                <a:ea typeface="+mn-ea"/>
                <a:cs typeface="+mn-cs"/>
              </a:rPr>
              <a:t>ground floor </a:t>
            </a:r>
            <a:r>
              <a:rPr lang="en-GB" sz="1600" kern="0" dirty="0">
                <a:latin typeface="+mn-lt"/>
                <a:ea typeface="+mn-ea"/>
                <a:cs typeface="+mn-cs"/>
              </a:rPr>
              <a:t>of </a:t>
            </a:r>
            <a:r>
              <a:rPr lang="en-GB" sz="1600" u="sng" kern="0" dirty="0" smtClean="0">
                <a:latin typeface="+mn-lt"/>
                <a:ea typeface="+mn-ea"/>
                <a:cs typeface="+mn-cs"/>
              </a:rPr>
              <a:t>building 48e </a:t>
            </a:r>
            <a:r>
              <a:rPr lang="en-GB" sz="1600" kern="0" dirty="0" smtClean="0">
                <a:latin typeface="+mn-lt"/>
                <a:ea typeface="+mn-ea"/>
                <a:cs typeface="+mn-cs"/>
              </a:rPr>
              <a:t>near the PETRA </a:t>
            </a:r>
            <a:r>
              <a:rPr lang="en-GB" sz="1600" kern="0" dirty="0">
                <a:latin typeface="+mn-lt"/>
                <a:ea typeface="+mn-ea"/>
                <a:cs typeface="+mn-cs"/>
              </a:rPr>
              <a:t>III beamlines.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348038" y="1858963"/>
            <a:ext cx="1065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Cold room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(L008a)</a:t>
            </a:r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2043113" y="2444750"/>
            <a:ext cx="809625" cy="7127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4459288" y="1827213"/>
            <a:ext cx="265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Crystal storage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(L007)</a:t>
            </a:r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 flipH="1">
            <a:off x="4570413" y="2351088"/>
            <a:ext cx="931862" cy="8699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857250" y="5586413"/>
            <a:ext cx="2152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Crystallisation Facility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(L004)</a:t>
            </a:r>
            <a:endParaRPr lang="en-US" altLang="en-US" sz="1200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9466" name="Picture 5" descr="48E_flooplan_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134" r="28703" b="15285"/>
          <a:stretch>
            <a:fillRect/>
          </a:stretch>
        </p:blipFill>
        <p:spPr bwMode="auto">
          <a:xfrm>
            <a:off x="787400" y="2357438"/>
            <a:ext cx="739775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14"/>
          <p:cNvSpPr>
            <a:spLocks noChangeArrowheads="1"/>
          </p:cNvSpPr>
          <p:nvPr/>
        </p:nvSpPr>
        <p:spPr bwMode="auto">
          <a:xfrm>
            <a:off x="4113213" y="4398963"/>
            <a:ext cx="2376487" cy="10001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68" name="Rectangle 16"/>
          <p:cNvSpPr>
            <a:spLocks noChangeArrowheads="1"/>
          </p:cNvSpPr>
          <p:nvPr/>
        </p:nvSpPr>
        <p:spPr bwMode="auto">
          <a:xfrm>
            <a:off x="4152900" y="4181475"/>
            <a:ext cx="1162050" cy="2254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69" name="Rectangle 17"/>
          <p:cNvSpPr>
            <a:spLocks noChangeArrowheads="1"/>
          </p:cNvSpPr>
          <p:nvPr/>
        </p:nvSpPr>
        <p:spPr bwMode="auto">
          <a:xfrm>
            <a:off x="7486650" y="4181475"/>
            <a:ext cx="625475" cy="2254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0" name="Rectangle 19"/>
          <p:cNvSpPr>
            <a:spLocks noChangeArrowheads="1"/>
          </p:cNvSpPr>
          <p:nvPr/>
        </p:nvSpPr>
        <p:spPr bwMode="auto">
          <a:xfrm>
            <a:off x="6497638" y="4398963"/>
            <a:ext cx="1624012" cy="10001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1" name="Rectangle 20"/>
          <p:cNvSpPr>
            <a:spLocks noChangeArrowheads="1"/>
          </p:cNvSpPr>
          <p:nvPr/>
        </p:nvSpPr>
        <p:spPr bwMode="auto">
          <a:xfrm>
            <a:off x="3171825" y="4170363"/>
            <a:ext cx="549275" cy="1174750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2" name="Rectangle 21"/>
          <p:cNvSpPr>
            <a:spLocks noChangeArrowheads="1"/>
          </p:cNvSpPr>
          <p:nvPr/>
        </p:nvSpPr>
        <p:spPr bwMode="auto">
          <a:xfrm>
            <a:off x="3714750" y="4441825"/>
            <a:ext cx="387350" cy="900113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3" name="Rectangle 22"/>
          <p:cNvSpPr>
            <a:spLocks noChangeArrowheads="1"/>
          </p:cNvSpPr>
          <p:nvPr/>
        </p:nvSpPr>
        <p:spPr bwMode="auto">
          <a:xfrm>
            <a:off x="944563" y="4421188"/>
            <a:ext cx="2151062" cy="917575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4" name="Rectangle 23"/>
          <p:cNvSpPr>
            <a:spLocks noChangeArrowheads="1"/>
          </p:cNvSpPr>
          <p:nvPr/>
        </p:nvSpPr>
        <p:spPr bwMode="auto">
          <a:xfrm>
            <a:off x="925513" y="4164013"/>
            <a:ext cx="1458912" cy="249237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5" name="Rectangle 24"/>
          <p:cNvSpPr>
            <a:spLocks noChangeArrowheads="1"/>
          </p:cNvSpPr>
          <p:nvPr/>
        </p:nvSpPr>
        <p:spPr bwMode="auto">
          <a:xfrm>
            <a:off x="2176463" y="2497138"/>
            <a:ext cx="625475" cy="833437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6" name="Rectangle 25"/>
          <p:cNvSpPr>
            <a:spLocks noChangeArrowheads="1"/>
          </p:cNvSpPr>
          <p:nvPr/>
        </p:nvSpPr>
        <p:spPr bwMode="auto">
          <a:xfrm>
            <a:off x="2185988" y="3330575"/>
            <a:ext cx="209550" cy="277813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7" name="Rectangle 26"/>
          <p:cNvSpPr>
            <a:spLocks noChangeArrowheads="1"/>
          </p:cNvSpPr>
          <p:nvPr/>
        </p:nvSpPr>
        <p:spPr bwMode="auto">
          <a:xfrm>
            <a:off x="4805363" y="2497138"/>
            <a:ext cx="2014537" cy="833437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8" name="Rectangle 27"/>
          <p:cNvSpPr>
            <a:spLocks noChangeArrowheads="1"/>
          </p:cNvSpPr>
          <p:nvPr/>
        </p:nvSpPr>
        <p:spPr bwMode="auto">
          <a:xfrm>
            <a:off x="5024438" y="3330575"/>
            <a:ext cx="1804987" cy="277813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79" name="Rectangle 28"/>
          <p:cNvSpPr>
            <a:spLocks noChangeArrowheads="1"/>
          </p:cNvSpPr>
          <p:nvPr/>
        </p:nvSpPr>
        <p:spPr bwMode="auto">
          <a:xfrm>
            <a:off x="7289800" y="2844800"/>
            <a:ext cx="765175" cy="7635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80" name="Rectangle 29"/>
          <p:cNvSpPr>
            <a:spLocks noChangeArrowheads="1"/>
          </p:cNvSpPr>
          <p:nvPr/>
        </p:nvSpPr>
        <p:spPr bwMode="auto">
          <a:xfrm>
            <a:off x="7553325" y="2497138"/>
            <a:ext cx="485775" cy="347662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81" name="Rectangle 30"/>
          <p:cNvSpPr>
            <a:spLocks noChangeArrowheads="1"/>
          </p:cNvSpPr>
          <p:nvPr/>
        </p:nvSpPr>
        <p:spPr bwMode="auto">
          <a:xfrm>
            <a:off x="6870700" y="2476500"/>
            <a:ext cx="666750" cy="3333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82" name="Rectangle 31"/>
          <p:cNvSpPr>
            <a:spLocks noChangeArrowheads="1"/>
          </p:cNvSpPr>
          <p:nvPr/>
        </p:nvSpPr>
        <p:spPr bwMode="auto">
          <a:xfrm>
            <a:off x="6869113" y="2805113"/>
            <a:ext cx="392112" cy="515937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33" name="Rectangle 32"/>
          <p:cNvSpPr/>
          <p:nvPr/>
        </p:nvSpPr>
        <p:spPr bwMode="auto">
          <a:xfrm>
            <a:off x="2852738" y="2497138"/>
            <a:ext cx="1347787" cy="833437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2852738" y="3330575"/>
            <a:ext cx="1060450" cy="2667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Isosceles Triangle 34"/>
          <p:cNvSpPr/>
          <p:nvPr/>
        </p:nvSpPr>
        <p:spPr bwMode="auto">
          <a:xfrm rot="18810352">
            <a:off x="3756025" y="3267075"/>
            <a:ext cx="441325" cy="250825"/>
          </a:xfrm>
          <a:prstGeom prst="triangl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486" name="Isosceles Triangle 35"/>
          <p:cNvSpPr>
            <a:spLocks noChangeArrowheads="1"/>
          </p:cNvSpPr>
          <p:nvPr/>
        </p:nvSpPr>
        <p:spPr bwMode="auto">
          <a:xfrm rot="2252017">
            <a:off x="4795838" y="3275013"/>
            <a:ext cx="379412" cy="190500"/>
          </a:xfrm>
          <a:prstGeom prst="triangle">
            <a:avLst>
              <a:gd name="adj" fmla="val 50000"/>
            </a:avLst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87" name="Text Box 13"/>
          <p:cNvSpPr txBox="1">
            <a:spLocks noChangeArrowheads="1"/>
          </p:cNvSpPr>
          <p:nvPr/>
        </p:nvSpPr>
        <p:spPr bwMode="auto">
          <a:xfrm>
            <a:off x="2908300" y="5586413"/>
            <a:ext cx="14668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>
                <a:solidFill>
                  <a:srgbClr val="0000CC"/>
                </a:solidFill>
              </a:rPr>
              <a:t>Laboratory kitchen (L003)</a:t>
            </a:r>
            <a:endParaRPr lang="en-US" altLang="en-US" sz="1200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9488" name="Text Box 13"/>
          <p:cNvSpPr txBox="1">
            <a:spLocks noChangeArrowheads="1"/>
          </p:cNvSpPr>
          <p:nvPr/>
        </p:nvSpPr>
        <p:spPr bwMode="auto">
          <a:xfrm>
            <a:off x="4733925" y="5586413"/>
            <a:ext cx="3798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rgbClr val="0000CC"/>
                </a:solidFill>
              </a:rPr>
              <a:t>Sample Preparation and </a:t>
            </a:r>
            <a:r>
              <a:rPr lang="en-GB" altLang="en-US" sz="1200" b="1" dirty="0" smtClean="0">
                <a:solidFill>
                  <a:srgbClr val="0000CC"/>
                </a:solidFill>
              </a:rPr>
              <a:t>Characterisation </a:t>
            </a:r>
            <a:r>
              <a:rPr lang="en-GB" altLang="en-US" sz="1200" b="1" dirty="0">
                <a:solidFill>
                  <a:srgbClr val="0000CC"/>
                </a:solidFill>
              </a:rPr>
              <a:t>Facility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rgbClr val="0000CC"/>
                </a:solidFill>
                <a:cs typeface="Arial" panose="020B0604020202020204" pitchFamily="34" charset="0"/>
              </a:rPr>
              <a:t>(L002)</a:t>
            </a:r>
            <a:endParaRPr lang="en-US" altLang="en-US" sz="12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rot="5400000" flipH="1" flipV="1">
            <a:off x="3302000" y="5243513"/>
            <a:ext cx="666750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9488" idx="0"/>
          </p:cNvCxnSpPr>
          <p:nvPr/>
        </p:nvCxnSpPr>
        <p:spPr bwMode="auto">
          <a:xfrm flipH="1" flipV="1">
            <a:off x="5232400" y="4976813"/>
            <a:ext cx="1401763" cy="60960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19488" idx="0"/>
          </p:cNvCxnSpPr>
          <p:nvPr/>
        </p:nvCxnSpPr>
        <p:spPr bwMode="auto">
          <a:xfrm flipV="1">
            <a:off x="6634163" y="4976813"/>
            <a:ext cx="682625" cy="60960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746500"/>
            <a:ext cx="3048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3" name="Down Arrow 47"/>
          <p:cNvSpPr>
            <a:spLocks noChangeArrowheads="1"/>
          </p:cNvSpPr>
          <p:nvPr/>
        </p:nvSpPr>
        <p:spPr bwMode="auto">
          <a:xfrm>
            <a:off x="4387850" y="2286000"/>
            <a:ext cx="207963" cy="555625"/>
          </a:xfrm>
          <a:prstGeom prst="downArrow">
            <a:avLst>
              <a:gd name="adj1" fmla="val 50000"/>
              <a:gd name="adj2" fmla="val 5010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94" name="Down Arrow 48"/>
          <p:cNvSpPr>
            <a:spLocks noChangeArrowheads="1"/>
          </p:cNvSpPr>
          <p:nvPr/>
        </p:nvSpPr>
        <p:spPr bwMode="auto">
          <a:xfrm>
            <a:off x="1758950" y="2289175"/>
            <a:ext cx="209550" cy="555625"/>
          </a:xfrm>
          <a:prstGeom prst="downArrow">
            <a:avLst>
              <a:gd name="adj1" fmla="val 50000"/>
              <a:gd name="adj2" fmla="val 4972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95" name="Down Arrow 49"/>
          <p:cNvSpPr>
            <a:spLocks noChangeArrowheads="1"/>
          </p:cNvSpPr>
          <p:nvPr/>
        </p:nvSpPr>
        <p:spPr bwMode="auto">
          <a:xfrm rot="-5400000">
            <a:off x="943769" y="3607594"/>
            <a:ext cx="207963" cy="555625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19496" name="Down Arrow 50"/>
          <p:cNvSpPr>
            <a:spLocks noChangeArrowheads="1"/>
          </p:cNvSpPr>
          <p:nvPr/>
        </p:nvSpPr>
        <p:spPr bwMode="auto">
          <a:xfrm rot="5400000" flipH="1">
            <a:off x="7893845" y="3606006"/>
            <a:ext cx="207962" cy="555625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52" name="Freeform 51"/>
          <p:cNvSpPr/>
          <p:nvPr/>
        </p:nvSpPr>
        <p:spPr bwMode="auto">
          <a:xfrm>
            <a:off x="1714500" y="2024063"/>
            <a:ext cx="193675" cy="395287"/>
          </a:xfrm>
          <a:custGeom>
            <a:avLst/>
            <a:gdLst>
              <a:gd name="connsiteX0" fmla="*/ 188259 w 188259"/>
              <a:gd name="connsiteY0" fmla="*/ 0 h 779929"/>
              <a:gd name="connsiteX1" fmla="*/ 188259 w 188259"/>
              <a:gd name="connsiteY1" fmla="*/ 215153 h 779929"/>
              <a:gd name="connsiteX2" fmla="*/ 13447 w 188259"/>
              <a:gd name="connsiteY2" fmla="*/ 215153 h 779929"/>
              <a:gd name="connsiteX3" fmla="*/ 0 w 188259"/>
              <a:gd name="connsiteY3" fmla="*/ 537882 h 779929"/>
              <a:gd name="connsiteX4" fmla="*/ 174812 w 188259"/>
              <a:gd name="connsiteY4" fmla="*/ 537882 h 779929"/>
              <a:gd name="connsiteX5" fmla="*/ 161365 w 188259"/>
              <a:gd name="connsiteY5" fmla="*/ 779929 h 77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259" h="779929">
                <a:moveTo>
                  <a:pt x="188259" y="0"/>
                </a:moveTo>
                <a:lnTo>
                  <a:pt x="188259" y="215153"/>
                </a:lnTo>
                <a:lnTo>
                  <a:pt x="13447" y="215153"/>
                </a:lnTo>
                <a:lnTo>
                  <a:pt x="0" y="537882"/>
                </a:lnTo>
                <a:lnTo>
                  <a:pt x="174812" y="537882"/>
                </a:lnTo>
                <a:lnTo>
                  <a:pt x="161365" y="779929"/>
                </a:ln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7" name="Straight Connector 66"/>
          <p:cNvCxnSpPr/>
          <p:nvPr/>
        </p:nvCxnSpPr>
        <p:spPr bwMode="auto">
          <a:xfrm rot="5400000" flipH="1" flipV="1">
            <a:off x="1639888" y="5299075"/>
            <a:ext cx="666750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 flipH="1">
            <a:off x="3851275" y="2276475"/>
            <a:ext cx="0" cy="55245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 rot="16200000" flipH="1">
            <a:off x="5449094" y="2553494"/>
            <a:ext cx="665162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01" name="Text Box 9"/>
          <p:cNvSpPr txBox="1">
            <a:spLocks noChangeArrowheads="1"/>
          </p:cNvSpPr>
          <p:nvPr/>
        </p:nvSpPr>
        <p:spPr bwMode="auto">
          <a:xfrm>
            <a:off x="2105025" y="1628775"/>
            <a:ext cx="131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Crystal storage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room (L008b)</a:t>
            </a: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2484438" y="2060575"/>
            <a:ext cx="25400" cy="82550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03" name="Text Box 9"/>
          <p:cNvSpPr txBox="1">
            <a:spLocks noChangeArrowheads="1"/>
          </p:cNvSpPr>
          <p:nvPr/>
        </p:nvSpPr>
        <p:spPr bwMode="auto">
          <a:xfrm>
            <a:off x="6756400" y="1827213"/>
            <a:ext cx="184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Derivative laboratory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(L005)</a:t>
            </a:r>
          </a:p>
        </p:txBody>
      </p:sp>
      <p:cxnSp>
        <p:nvCxnSpPr>
          <p:cNvPr id="74" name="Straight Connector 73"/>
          <p:cNvCxnSpPr/>
          <p:nvPr/>
        </p:nvCxnSpPr>
        <p:spPr bwMode="auto">
          <a:xfrm rot="16200000" flipH="1">
            <a:off x="7362032" y="2553494"/>
            <a:ext cx="665162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05" name="Text Box 9"/>
          <p:cNvSpPr txBox="1">
            <a:spLocks noChangeArrowheads="1"/>
          </p:cNvSpPr>
          <p:nvPr/>
        </p:nvSpPr>
        <p:spPr bwMode="auto">
          <a:xfrm>
            <a:off x="1054100" y="1628775"/>
            <a:ext cx="111601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cs typeface="Arial" panose="020B0604020202020204" pitchFamily="34" charset="0"/>
              </a:rPr>
              <a:t>EMBL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(25a building)</a:t>
            </a:r>
          </a:p>
        </p:txBody>
      </p:sp>
      <p:sp>
        <p:nvSpPr>
          <p:cNvPr id="19506" name="Text Box 13"/>
          <p:cNvSpPr txBox="1">
            <a:spLocks noChangeArrowheads="1"/>
          </p:cNvSpPr>
          <p:nvPr/>
        </p:nvSpPr>
        <p:spPr bwMode="auto">
          <a:xfrm rot="-5400000">
            <a:off x="7622382" y="3745706"/>
            <a:ext cx="14668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/>
              <a:t>PETRA III</a:t>
            </a:r>
            <a:endParaRPr lang="en-US" altLang="en-US" sz="1200" b="1">
              <a:cs typeface="Arial" panose="020B0604020202020204" pitchFamily="34" charset="0"/>
            </a:endParaRPr>
          </a:p>
        </p:txBody>
      </p:sp>
      <p:sp>
        <p:nvSpPr>
          <p:cNvPr id="19507" name="Text Box 13"/>
          <p:cNvSpPr txBox="1">
            <a:spLocks noChangeArrowheads="1"/>
          </p:cNvSpPr>
          <p:nvPr/>
        </p:nvSpPr>
        <p:spPr bwMode="auto">
          <a:xfrm>
            <a:off x="4008438" y="2089150"/>
            <a:ext cx="9858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/>
              <a:t>PETRA III</a:t>
            </a:r>
            <a:endParaRPr lang="en-US" altLang="en-US" sz="12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DD20B4C-9BE3-4258-AC3A-B95434739603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The SPC and HTX Facility</a:t>
            </a:r>
            <a:endParaRPr lang="en-US" altLang="en-US" smtClean="0"/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539750" y="1071563"/>
            <a:ext cx="84248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Char char="•"/>
              <a:defRPr/>
            </a:pPr>
            <a:r>
              <a:rPr lang="en-GB" sz="1600" kern="0" dirty="0">
                <a:latin typeface="+mn-lt"/>
                <a:ea typeface="+mn-ea"/>
                <a:cs typeface="+mn-cs"/>
              </a:rPr>
              <a:t>Visitors may have </a:t>
            </a:r>
            <a:r>
              <a:rPr lang="en-GB" sz="1600" kern="0" dirty="0" smtClean="0">
                <a:latin typeface="+mn-lt"/>
                <a:ea typeface="+mn-ea"/>
                <a:cs typeface="+mn-cs"/>
              </a:rPr>
              <a:t>free </a:t>
            </a:r>
            <a:r>
              <a:rPr lang="en-GB" sz="1600" kern="0" dirty="0">
                <a:latin typeface="+mn-lt"/>
                <a:ea typeface="+mn-ea"/>
                <a:cs typeface="+mn-cs"/>
              </a:rPr>
              <a:t>access to </a:t>
            </a:r>
            <a:r>
              <a:rPr lang="en-GB" sz="1600" kern="0" dirty="0" smtClean="0">
                <a:latin typeface="+mn-lt"/>
                <a:ea typeface="+mn-ea"/>
                <a:cs typeface="+mn-cs"/>
              </a:rPr>
              <a:t>the </a:t>
            </a:r>
            <a:r>
              <a:rPr lang="en-GB" sz="1600" u="sng" kern="0" dirty="0" smtClean="0">
                <a:latin typeface="+mn-lt"/>
                <a:ea typeface="+mn-ea"/>
                <a:cs typeface="+mn-cs"/>
              </a:rPr>
              <a:t>SPC </a:t>
            </a:r>
            <a:r>
              <a:rPr lang="en-GB" sz="1600" u="sng" kern="0" dirty="0">
                <a:latin typeface="+mn-lt"/>
                <a:ea typeface="+mn-ea"/>
                <a:cs typeface="+mn-cs"/>
              </a:rPr>
              <a:t>Facility</a:t>
            </a:r>
            <a:r>
              <a:rPr lang="en-GB" sz="1600" kern="0" dirty="0">
                <a:latin typeface="+mn-lt"/>
                <a:ea typeface="+mn-ea"/>
                <a:cs typeface="+mn-cs"/>
              </a:rPr>
              <a:t>, </a:t>
            </a:r>
            <a:r>
              <a:rPr lang="en-GB" sz="1600" u="sng" kern="0" dirty="0">
                <a:latin typeface="+mn-lt"/>
                <a:ea typeface="+mn-ea"/>
                <a:cs typeface="+mn-cs"/>
              </a:rPr>
              <a:t>cold room </a:t>
            </a:r>
            <a:r>
              <a:rPr lang="en-GB" sz="1600" kern="0" dirty="0">
                <a:latin typeface="+mn-lt"/>
                <a:ea typeface="+mn-ea"/>
                <a:cs typeface="+mn-cs"/>
              </a:rPr>
              <a:t>and </a:t>
            </a:r>
            <a:r>
              <a:rPr lang="en-GB" sz="1600" u="sng" kern="0" dirty="0">
                <a:latin typeface="+mn-lt"/>
                <a:ea typeface="+mn-ea"/>
                <a:cs typeface="+mn-cs"/>
              </a:rPr>
              <a:t>laboratory kitchen</a:t>
            </a:r>
            <a:r>
              <a:rPr lang="en-GB" sz="1600" kern="0" dirty="0"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Char char="•"/>
              <a:defRPr/>
            </a:pPr>
            <a:endParaRPr lang="de-DE" sz="1600" dirty="0">
              <a:solidFill>
                <a:srgbClr val="0000CC"/>
              </a:solidFill>
            </a:endParaRP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3348038" y="1858963"/>
            <a:ext cx="1065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Cold room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rgbClr val="0000CC"/>
                </a:solidFill>
                <a:cs typeface="Arial" panose="020B0604020202020204" pitchFamily="34" charset="0"/>
              </a:rPr>
              <a:t>(L008a)</a:t>
            </a:r>
          </a:p>
        </p:txBody>
      </p:sp>
      <p:sp>
        <p:nvSpPr>
          <p:cNvPr id="21510" name="Line 8"/>
          <p:cNvSpPr>
            <a:spLocks noChangeShapeType="1"/>
          </p:cNvSpPr>
          <p:nvPr/>
        </p:nvSpPr>
        <p:spPr bwMode="auto">
          <a:xfrm>
            <a:off x="2043113" y="2444750"/>
            <a:ext cx="809625" cy="7127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4459288" y="1827213"/>
            <a:ext cx="265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  <a:cs typeface="Arial" panose="020B0604020202020204" pitchFamily="34" charset="0"/>
              </a:rPr>
              <a:t>Crystal storage</a:t>
            </a:r>
          </a:p>
        </p:txBody>
      </p:sp>
      <p:sp>
        <p:nvSpPr>
          <p:cNvPr id="21512" name="Line 10"/>
          <p:cNvSpPr>
            <a:spLocks noChangeShapeType="1"/>
          </p:cNvSpPr>
          <p:nvPr/>
        </p:nvSpPr>
        <p:spPr bwMode="auto">
          <a:xfrm flipH="1">
            <a:off x="4570413" y="2351088"/>
            <a:ext cx="931862" cy="8699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857250" y="5586413"/>
            <a:ext cx="2152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>
                <a:solidFill>
                  <a:schemeClr val="accent2"/>
                </a:solidFill>
                <a:cs typeface="Arial" panose="020B0604020202020204" pitchFamily="34" charset="0"/>
              </a:rPr>
              <a:t>Crystallisation Facility</a:t>
            </a:r>
          </a:p>
        </p:txBody>
      </p:sp>
      <p:pic>
        <p:nvPicPr>
          <p:cNvPr id="21514" name="Picture 5" descr="48E_flooplan_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134" r="28703" b="15285"/>
          <a:stretch>
            <a:fillRect/>
          </a:stretch>
        </p:blipFill>
        <p:spPr bwMode="auto">
          <a:xfrm>
            <a:off x="787400" y="2357438"/>
            <a:ext cx="739775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Rectangle 14"/>
          <p:cNvSpPr>
            <a:spLocks noChangeArrowheads="1"/>
          </p:cNvSpPr>
          <p:nvPr/>
        </p:nvSpPr>
        <p:spPr bwMode="auto">
          <a:xfrm>
            <a:off x="4113213" y="4398963"/>
            <a:ext cx="2376487" cy="10001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16" name="Rectangle 16"/>
          <p:cNvSpPr>
            <a:spLocks noChangeArrowheads="1"/>
          </p:cNvSpPr>
          <p:nvPr/>
        </p:nvSpPr>
        <p:spPr bwMode="auto">
          <a:xfrm>
            <a:off x="4152900" y="4181475"/>
            <a:ext cx="1162050" cy="2254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17" name="Rectangle 17"/>
          <p:cNvSpPr>
            <a:spLocks noChangeArrowheads="1"/>
          </p:cNvSpPr>
          <p:nvPr/>
        </p:nvSpPr>
        <p:spPr bwMode="auto">
          <a:xfrm>
            <a:off x="7486650" y="4181475"/>
            <a:ext cx="625475" cy="2254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18" name="Rectangle 19"/>
          <p:cNvSpPr>
            <a:spLocks noChangeArrowheads="1"/>
          </p:cNvSpPr>
          <p:nvPr/>
        </p:nvSpPr>
        <p:spPr bwMode="auto">
          <a:xfrm>
            <a:off x="6497638" y="4398963"/>
            <a:ext cx="1624012" cy="1000125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3171825" y="4170363"/>
            <a:ext cx="549275" cy="117475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0" name="Rectangle 21"/>
          <p:cNvSpPr>
            <a:spLocks noChangeArrowheads="1"/>
          </p:cNvSpPr>
          <p:nvPr/>
        </p:nvSpPr>
        <p:spPr bwMode="auto">
          <a:xfrm>
            <a:off x="3714750" y="4441825"/>
            <a:ext cx="387350" cy="900113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944563" y="4421188"/>
            <a:ext cx="2151062" cy="9175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2" name="Rectangle 23"/>
          <p:cNvSpPr>
            <a:spLocks noChangeArrowheads="1"/>
          </p:cNvSpPr>
          <p:nvPr/>
        </p:nvSpPr>
        <p:spPr bwMode="auto">
          <a:xfrm>
            <a:off x="925513" y="4164013"/>
            <a:ext cx="1458912" cy="249237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3" name="Rectangle 24"/>
          <p:cNvSpPr>
            <a:spLocks noChangeArrowheads="1"/>
          </p:cNvSpPr>
          <p:nvPr/>
        </p:nvSpPr>
        <p:spPr bwMode="auto">
          <a:xfrm>
            <a:off x="2176463" y="2497138"/>
            <a:ext cx="625475" cy="833437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4" name="Rectangle 25"/>
          <p:cNvSpPr>
            <a:spLocks noChangeArrowheads="1"/>
          </p:cNvSpPr>
          <p:nvPr/>
        </p:nvSpPr>
        <p:spPr bwMode="auto">
          <a:xfrm>
            <a:off x="2185988" y="3330575"/>
            <a:ext cx="209550" cy="2778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5" name="Rectangle 26"/>
          <p:cNvSpPr>
            <a:spLocks noChangeArrowheads="1"/>
          </p:cNvSpPr>
          <p:nvPr/>
        </p:nvSpPr>
        <p:spPr bwMode="auto">
          <a:xfrm>
            <a:off x="4805363" y="2497138"/>
            <a:ext cx="2014537" cy="833437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6" name="Rectangle 27"/>
          <p:cNvSpPr>
            <a:spLocks noChangeArrowheads="1"/>
          </p:cNvSpPr>
          <p:nvPr/>
        </p:nvSpPr>
        <p:spPr bwMode="auto">
          <a:xfrm>
            <a:off x="5024438" y="3330575"/>
            <a:ext cx="1804987" cy="2778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7" name="Rectangle 28"/>
          <p:cNvSpPr>
            <a:spLocks noChangeArrowheads="1"/>
          </p:cNvSpPr>
          <p:nvPr/>
        </p:nvSpPr>
        <p:spPr bwMode="auto">
          <a:xfrm>
            <a:off x="7286625" y="2844800"/>
            <a:ext cx="857250" cy="7635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8" name="Rectangle 29"/>
          <p:cNvSpPr>
            <a:spLocks noChangeArrowheads="1"/>
          </p:cNvSpPr>
          <p:nvPr/>
        </p:nvSpPr>
        <p:spPr bwMode="auto">
          <a:xfrm>
            <a:off x="7553325" y="2497138"/>
            <a:ext cx="590550" cy="347662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29" name="Rectangle 30"/>
          <p:cNvSpPr>
            <a:spLocks noChangeArrowheads="1"/>
          </p:cNvSpPr>
          <p:nvPr/>
        </p:nvSpPr>
        <p:spPr bwMode="auto">
          <a:xfrm>
            <a:off x="6870700" y="2476500"/>
            <a:ext cx="666750" cy="3333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30" name="Rectangle 31"/>
          <p:cNvSpPr>
            <a:spLocks noChangeArrowheads="1"/>
          </p:cNvSpPr>
          <p:nvPr/>
        </p:nvSpPr>
        <p:spPr bwMode="auto">
          <a:xfrm>
            <a:off x="6869113" y="2805113"/>
            <a:ext cx="392112" cy="515937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31" name="Rectangle 32"/>
          <p:cNvSpPr>
            <a:spLocks noChangeArrowheads="1"/>
          </p:cNvSpPr>
          <p:nvPr/>
        </p:nvSpPr>
        <p:spPr bwMode="auto">
          <a:xfrm>
            <a:off x="2857500" y="2500313"/>
            <a:ext cx="1347788" cy="833437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32" name="Rectangle 33"/>
          <p:cNvSpPr>
            <a:spLocks noChangeArrowheads="1"/>
          </p:cNvSpPr>
          <p:nvPr/>
        </p:nvSpPr>
        <p:spPr bwMode="auto">
          <a:xfrm>
            <a:off x="2852738" y="3330575"/>
            <a:ext cx="1060450" cy="26670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33" name="Isosceles Triangle 34"/>
          <p:cNvSpPr>
            <a:spLocks noChangeArrowheads="1"/>
          </p:cNvSpPr>
          <p:nvPr/>
        </p:nvSpPr>
        <p:spPr bwMode="auto">
          <a:xfrm rot="-2789648">
            <a:off x="3756025" y="3267075"/>
            <a:ext cx="441325" cy="250825"/>
          </a:xfrm>
          <a:prstGeom prst="triangle">
            <a:avLst>
              <a:gd name="adj" fmla="val 50000"/>
            </a:avLst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34" name="Isosceles Triangle 35"/>
          <p:cNvSpPr>
            <a:spLocks noChangeArrowheads="1"/>
          </p:cNvSpPr>
          <p:nvPr/>
        </p:nvSpPr>
        <p:spPr bwMode="auto">
          <a:xfrm rot="2252017">
            <a:off x="4795838" y="3275013"/>
            <a:ext cx="379412" cy="190500"/>
          </a:xfrm>
          <a:prstGeom prst="triangle">
            <a:avLst>
              <a:gd name="adj" fmla="val 50000"/>
            </a:avLst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35" name="Text Box 13"/>
          <p:cNvSpPr txBox="1">
            <a:spLocks noChangeArrowheads="1"/>
          </p:cNvSpPr>
          <p:nvPr/>
        </p:nvSpPr>
        <p:spPr bwMode="auto">
          <a:xfrm>
            <a:off x="2908300" y="5586413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>
                <a:solidFill>
                  <a:srgbClr val="0000CC"/>
                </a:solidFill>
              </a:rPr>
              <a:t>Laboratory kitchen </a:t>
            </a:r>
            <a:endParaRPr lang="en-US" altLang="en-US" sz="1200" b="1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21536" name="Text Box 13"/>
          <p:cNvSpPr txBox="1">
            <a:spLocks noChangeArrowheads="1"/>
          </p:cNvSpPr>
          <p:nvPr/>
        </p:nvSpPr>
        <p:spPr bwMode="auto">
          <a:xfrm>
            <a:off x="4733925" y="5586413"/>
            <a:ext cx="3798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 dirty="0">
                <a:solidFill>
                  <a:srgbClr val="0000CC"/>
                </a:solidFill>
              </a:rPr>
              <a:t>Sample Preparation and </a:t>
            </a:r>
            <a:r>
              <a:rPr lang="en-GB" altLang="en-US" sz="1200" b="1" dirty="0" smtClean="0">
                <a:solidFill>
                  <a:srgbClr val="0000CC"/>
                </a:solidFill>
              </a:rPr>
              <a:t>Characterisation </a:t>
            </a:r>
            <a:r>
              <a:rPr lang="en-GB" altLang="en-US" sz="1200" b="1" dirty="0">
                <a:solidFill>
                  <a:srgbClr val="0000CC"/>
                </a:solidFill>
              </a:rPr>
              <a:t>Facility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 rot="5400000" flipH="1" flipV="1">
            <a:off x="3302000" y="5243513"/>
            <a:ext cx="666750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1536" idx="0"/>
          </p:cNvCxnSpPr>
          <p:nvPr/>
        </p:nvCxnSpPr>
        <p:spPr bwMode="auto">
          <a:xfrm rot="16200000" flipV="1">
            <a:off x="5628482" y="4580731"/>
            <a:ext cx="609600" cy="1401763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1536" idx="0"/>
          </p:cNvCxnSpPr>
          <p:nvPr/>
        </p:nvCxnSpPr>
        <p:spPr bwMode="auto">
          <a:xfrm rot="5400000" flipH="1" flipV="1">
            <a:off x="6669882" y="4939506"/>
            <a:ext cx="609600" cy="684213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4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746500"/>
            <a:ext cx="3048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1" name="Down Arrow 49"/>
          <p:cNvSpPr>
            <a:spLocks noChangeArrowheads="1"/>
          </p:cNvSpPr>
          <p:nvPr/>
        </p:nvSpPr>
        <p:spPr bwMode="auto">
          <a:xfrm rot="-5400000">
            <a:off x="943769" y="3607594"/>
            <a:ext cx="207963" cy="555625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1542" name="Down Arrow 50"/>
          <p:cNvSpPr>
            <a:spLocks noChangeArrowheads="1"/>
          </p:cNvSpPr>
          <p:nvPr/>
        </p:nvSpPr>
        <p:spPr bwMode="auto">
          <a:xfrm rot="5400000" flipH="1">
            <a:off x="7893845" y="3606006"/>
            <a:ext cx="207962" cy="555625"/>
          </a:xfrm>
          <a:prstGeom prst="downArrow">
            <a:avLst>
              <a:gd name="adj1" fmla="val 50000"/>
              <a:gd name="adj2" fmla="val 50083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cxnSp>
        <p:nvCxnSpPr>
          <p:cNvPr id="67" name="Straight Connector 66"/>
          <p:cNvCxnSpPr/>
          <p:nvPr/>
        </p:nvCxnSpPr>
        <p:spPr bwMode="auto">
          <a:xfrm rot="5400000" flipH="1" flipV="1">
            <a:off x="1639888" y="5299075"/>
            <a:ext cx="666750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 bwMode="auto">
          <a:xfrm flipH="1">
            <a:off x="3851275" y="2276475"/>
            <a:ext cx="0" cy="55245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 rot="16200000" flipH="1">
            <a:off x="5449094" y="2553494"/>
            <a:ext cx="665162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6" name="Text Box 9"/>
          <p:cNvSpPr txBox="1">
            <a:spLocks noChangeArrowheads="1"/>
          </p:cNvSpPr>
          <p:nvPr/>
        </p:nvSpPr>
        <p:spPr bwMode="auto">
          <a:xfrm>
            <a:off x="2105025" y="1628775"/>
            <a:ext cx="131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  <a:cs typeface="Arial" panose="020B0604020202020204" pitchFamily="34" charset="0"/>
              </a:rPr>
              <a:t>Crystal storage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  <a:cs typeface="Arial" panose="020B0604020202020204" pitchFamily="34" charset="0"/>
              </a:rPr>
              <a:t>room </a:t>
            </a: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2484438" y="2060575"/>
            <a:ext cx="25400" cy="82550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48" name="Text Box 9"/>
          <p:cNvSpPr txBox="1">
            <a:spLocks noChangeArrowheads="1"/>
          </p:cNvSpPr>
          <p:nvPr/>
        </p:nvSpPr>
        <p:spPr bwMode="auto">
          <a:xfrm>
            <a:off x="6756400" y="1827213"/>
            <a:ext cx="1847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  <a:cs typeface="Arial" panose="020B0604020202020204" pitchFamily="34" charset="0"/>
              </a:rPr>
              <a:t>Derivative laboratory </a:t>
            </a:r>
          </a:p>
        </p:txBody>
      </p:sp>
      <p:cxnSp>
        <p:nvCxnSpPr>
          <p:cNvPr id="74" name="Straight Connector 73"/>
          <p:cNvCxnSpPr/>
          <p:nvPr/>
        </p:nvCxnSpPr>
        <p:spPr bwMode="auto">
          <a:xfrm rot="16200000" flipH="1">
            <a:off x="7362032" y="2553494"/>
            <a:ext cx="665162" cy="0"/>
          </a:xfrm>
          <a:prstGeom prst="line">
            <a:avLst/>
          </a:prstGeom>
          <a:ln w="22225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50" name="Text Box 13"/>
          <p:cNvSpPr txBox="1">
            <a:spLocks noChangeArrowheads="1"/>
          </p:cNvSpPr>
          <p:nvPr/>
        </p:nvSpPr>
        <p:spPr bwMode="auto">
          <a:xfrm rot="-5400000">
            <a:off x="7622382" y="3745706"/>
            <a:ext cx="146685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 b="1"/>
              <a:t>PETRA III</a:t>
            </a:r>
            <a:endParaRPr lang="en-US" altLang="en-US" sz="1200" b="1">
              <a:cs typeface="Arial" panose="020B0604020202020204" pitchFamily="34" charset="0"/>
            </a:endParaRPr>
          </a:p>
        </p:txBody>
      </p:sp>
      <p:pic>
        <p:nvPicPr>
          <p:cNvPr id="2155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000375"/>
            <a:ext cx="11430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429125"/>
            <a:ext cx="11430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2928938"/>
            <a:ext cx="7858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000375"/>
            <a:ext cx="6429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04E1991-9A30-44BB-A089-DA472354C0B4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Basic Safety Requirements</a:t>
            </a:r>
            <a:endParaRPr lang="en-US" altLang="en-US" smtClean="0"/>
          </a:p>
        </p:txBody>
      </p:sp>
      <p:sp>
        <p:nvSpPr>
          <p:cNvPr id="23556" name="Line 8"/>
          <p:cNvSpPr>
            <a:spLocks noChangeShapeType="1"/>
          </p:cNvSpPr>
          <p:nvPr/>
        </p:nvSpPr>
        <p:spPr bwMode="auto">
          <a:xfrm>
            <a:off x="1911350" y="1981200"/>
            <a:ext cx="889000" cy="7826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Line 10"/>
          <p:cNvSpPr>
            <a:spLocks noChangeShapeType="1"/>
          </p:cNvSpPr>
          <p:nvPr/>
        </p:nvSpPr>
        <p:spPr bwMode="auto">
          <a:xfrm flipH="1">
            <a:off x="4683125" y="1878013"/>
            <a:ext cx="1022350" cy="9556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58" name="Picture 5" descr="48E_flooplan_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134" r="28703" b="15285"/>
          <a:stretch>
            <a:fillRect/>
          </a:stretch>
        </p:blipFill>
        <p:spPr bwMode="auto">
          <a:xfrm>
            <a:off x="533400" y="1885950"/>
            <a:ext cx="8115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4"/>
          <p:cNvSpPr>
            <a:spLocks noChangeArrowheads="1"/>
          </p:cNvSpPr>
          <p:nvPr/>
        </p:nvSpPr>
        <p:spPr bwMode="auto">
          <a:xfrm>
            <a:off x="4183063" y="4125913"/>
            <a:ext cx="2606675" cy="1096962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0" name="Rectangle 16"/>
          <p:cNvSpPr>
            <a:spLocks noChangeArrowheads="1"/>
          </p:cNvSpPr>
          <p:nvPr/>
        </p:nvSpPr>
        <p:spPr bwMode="auto">
          <a:xfrm>
            <a:off x="4225925" y="3886200"/>
            <a:ext cx="1274763" cy="24765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1" name="Rectangle 17"/>
          <p:cNvSpPr>
            <a:spLocks noChangeArrowheads="1"/>
          </p:cNvSpPr>
          <p:nvPr/>
        </p:nvSpPr>
        <p:spPr bwMode="auto">
          <a:xfrm>
            <a:off x="7883525" y="3886200"/>
            <a:ext cx="685800" cy="247650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2" name="Rectangle 19"/>
          <p:cNvSpPr>
            <a:spLocks noChangeArrowheads="1"/>
          </p:cNvSpPr>
          <p:nvPr/>
        </p:nvSpPr>
        <p:spPr bwMode="auto">
          <a:xfrm>
            <a:off x="6797675" y="4125913"/>
            <a:ext cx="1782763" cy="1096962"/>
          </a:xfrm>
          <a:prstGeom prst="rect">
            <a:avLst/>
          </a:prstGeom>
          <a:solidFill>
            <a:srgbClr val="1832F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3" name="Rectangle 20"/>
          <p:cNvSpPr>
            <a:spLocks noChangeArrowheads="1"/>
          </p:cNvSpPr>
          <p:nvPr/>
        </p:nvSpPr>
        <p:spPr bwMode="auto">
          <a:xfrm>
            <a:off x="3149600" y="3875088"/>
            <a:ext cx="603250" cy="1289050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4" name="Rectangle 21"/>
          <p:cNvSpPr>
            <a:spLocks noChangeArrowheads="1"/>
          </p:cNvSpPr>
          <p:nvPr/>
        </p:nvSpPr>
        <p:spPr bwMode="auto">
          <a:xfrm>
            <a:off x="3744913" y="4171950"/>
            <a:ext cx="425450" cy="987425"/>
          </a:xfrm>
          <a:prstGeom prst="rect">
            <a:avLst/>
          </a:prstGeom>
          <a:solidFill>
            <a:srgbClr val="FFC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5" name="Rectangle 22"/>
          <p:cNvSpPr>
            <a:spLocks noChangeArrowheads="1"/>
          </p:cNvSpPr>
          <p:nvPr/>
        </p:nvSpPr>
        <p:spPr bwMode="auto">
          <a:xfrm>
            <a:off x="706438" y="4149725"/>
            <a:ext cx="2359025" cy="1006475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6" name="Rectangle 23"/>
          <p:cNvSpPr>
            <a:spLocks noChangeArrowheads="1"/>
          </p:cNvSpPr>
          <p:nvPr/>
        </p:nvSpPr>
        <p:spPr bwMode="auto">
          <a:xfrm>
            <a:off x="685800" y="3867150"/>
            <a:ext cx="1600200" cy="274638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7" name="Rectangle 24"/>
          <p:cNvSpPr>
            <a:spLocks noChangeArrowheads="1"/>
          </p:cNvSpPr>
          <p:nvPr/>
        </p:nvSpPr>
        <p:spPr bwMode="auto">
          <a:xfrm>
            <a:off x="2057400" y="2038350"/>
            <a:ext cx="685800" cy="914400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8" name="Rectangle 25"/>
          <p:cNvSpPr>
            <a:spLocks noChangeArrowheads="1"/>
          </p:cNvSpPr>
          <p:nvPr/>
        </p:nvSpPr>
        <p:spPr bwMode="auto">
          <a:xfrm>
            <a:off x="2068513" y="2952750"/>
            <a:ext cx="228600" cy="304800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69" name="Rectangle 26"/>
          <p:cNvSpPr>
            <a:spLocks noChangeArrowheads="1"/>
          </p:cNvSpPr>
          <p:nvPr/>
        </p:nvSpPr>
        <p:spPr bwMode="auto">
          <a:xfrm>
            <a:off x="4941888" y="2038350"/>
            <a:ext cx="2209800" cy="914400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70" name="Rectangle 27"/>
          <p:cNvSpPr>
            <a:spLocks noChangeArrowheads="1"/>
          </p:cNvSpPr>
          <p:nvPr/>
        </p:nvSpPr>
        <p:spPr bwMode="auto">
          <a:xfrm>
            <a:off x="5181600" y="2952750"/>
            <a:ext cx="1981200" cy="304800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71" name="Rectangle 28"/>
          <p:cNvSpPr>
            <a:spLocks noChangeArrowheads="1"/>
          </p:cNvSpPr>
          <p:nvPr/>
        </p:nvSpPr>
        <p:spPr bwMode="auto">
          <a:xfrm>
            <a:off x="7667625" y="2419350"/>
            <a:ext cx="838200" cy="8382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72" name="Rectangle 29"/>
          <p:cNvSpPr>
            <a:spLocks noChangeArrowheads="1"/>
          </p:cNvSpPr>
          <p:nvPr/>
        </p:nvSpPr>
        <p:spPr bwMode="auto">
          <a:xfrm>
            <a:off x="7956550" y="2038350"/>
            <a:ext cx="533400" cy="3810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73" name="Rectangle 30"/>
          <p:cNvSpPr>
            <a:spLocks noChangeArrowheads="1"/>
          </p:cNvSpPr>
          <p:nvPr/>
        </p:nvSpPr>
        <p:spPr bwMode="auto">
          <a:xfrm>
            <a:off x="7207250" y="2016125"/>
            <a:ext cx="731838" cy="36512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74" name="Rectangle 31"/>
          <p:cNvSpPr>
            <a:spLocks noChangeArrowheads="1"/>
          </p:cNvSpPr>
          <p:nvPr/>
        </p:nvSpPr>
        <p:spPr bwMode="auto">
          <a:xfrm>
            <a:off x="7205663" y="2376488"/>
            <a:ext cx="430212" cy="566737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33" name="Rectangle 32"/>
          <p:cNvSpPr/>
          <p:nvPr/>
        </p:nvSpPr>
        <p:spPr bwMode="auto">
          <a:xfrm>
            <a:off x="2798763" y="2038350"/>
            <a:ext cx="147955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2798763" y="2952750"/>
            <a:ext cx="1163637" cy="293688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Isosceles Triangle 34"/>
          <p:cNvSpPr/>
          <p:nvPr/>
        </p:nvSpPr>
        <p:spPr bwMode="auto">
          <a:xfrm rot="18810352">
            <a:off x="3790157" y="2883694"/>
            <a:ext cx="484187" cy="276225"/>
          </a:xfrm>
          <a:prstGeom prst="triangle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578" name="Isosceles Triangle 35"/>
          <p:cNvSpPr>
            <a:spLocks noChangeArrowheads="1"/>
          </p:cNvSpPr>
          <p:nvPr/>
        </p:nvSpPr>
        <p:spPr bwMode="auto">
          <a:xfrm rot="2252017">
            <a:off x="4930775" y="2892425"/>
            <a:ext cx="415925" cy="209550"/>
          </a:xfrm>
          <a:prstGeom prst="triangle">
            <a:avLst>
              <a:gd name="adj" fmla="val 50000"/>
            </a:avLst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79" name="Down Arrow 47"/>
          <p:cNvSpPr>
            <a:spLocks noChangeArrowheads="1"/>
          </p:cNvSpPr>
          <p:nvPr/>
        </p:nvSpPr>
        <p:spPr bwMode="auto">
          <a:xfrm>
            <a:off x="4483100" y="1557338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0" name="Down Arrow 49"/>
          <p:cNvSpPr>
            <a:spLocks noChangeArrowheads="1"/>
          </p:cNvSpPr>
          <p:nvPr/>
        </p:nvSpPr>
        <p:spPr bwMode="auto">
          <a:xfrm rot="5400000" flipH="1">
            <a:off x="514350" y="325755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1" name="Down Arrow 53"/>
          <p:cNvSpPr>
            <a:spLocks noChangeArrowheads="1"/>
          </p:cNvSpPr>
          <p:nvPr/>
        </p:nvSpPr>
        <p:spPr bwMode="auto">
          <a:xfrm flipV="1">
            <a:off x="5753100" y="3946525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2" name="Down Arrow 54"/>
          <p:cNvSpPr>
            <a:spLocks noChangeArrowheads="1"/>
          </p:cNvSpPr>
          <p:nvPr/>
        </p:nvSpPr>
        <p:spPr bwMode="auto">
          <a:xfrm flipV="1">
            <a:off x="3848100" y="4022725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3" name="Down Arrow 81"/>
          <p:cNvSpPr>
            <a:spLocks noChangeArrowheads="1"/>
          </p:cNvSpPr>
          <p:nvPr/>
        </p:nvSpPr>
        <p:spPr bwMode="auto">
          <a:xfrm>
            <a:off x="7361238" y="2886075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4" name="Down Arrow 82"/>
          <p:cNvSpPr>
            <a:spLocks noChangeArrowheads="1"/>
          </p:cNvSpPr>
          <p:nvPr/>
        </p:nvSpPr>
        <p:spPr bwMode="auto">
          <a:xfrm rot="-3150716">
            <a:off x="4094163" y="2941637"/>
            <a:ext cx="158750" cy="327025"/>
          </a:xfrm>
          <a:prstGeom prst="downArrow">
            <a:avLst>
              <a:gd name="adj1" fmla="val 50000"/>
              <a:gd name="adj2" fmla="val 4970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5" name="Down Arrow 83"/>
          <p:cNvSpPr>
            <a:spLocks noChangeArrowheads="1"/>
          </p:cNvSpPr>
          <p:nvPr/>
        </p:nvSpPr>
        <p:spPr bwMode="auto">
          <a:xfrm rot="3150716" flipH="1">
            <a:off x="4958557" y="2920206"/>
            <a:ext cx="158750" cy="328613"/>
          </a:xfrm>
          <a:prstGeom prst="downArrow">
            <a:avLst>
              <a:gd name="adj1" fmla="val 50000"/>
              <a:gd name="adj2" fmla="val 49948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6" name="Down Arrow 61"/>
          <p:cNvSpPr>
            <a:spLocks noChangeArrowheads="1"/>
          </p:cNvSpPr>
          <p:nvPr/>
        </p:nvSpPr>
        <p:spPr bwMode="auto">
          <a:xfrm>
            <a:off x="2484438" y="28702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587" name="Down Arrow 62"/>
          <p:cNvSpPr>
            <a:spLocks noChangeArrowheads="1"/>
          </p:cNvSpPr>
          <p:nvPr/>
        </p:nvSpPr>
        <p:spPr bwMode="auto">
          <a:xfrm>
            <a:off x="2170113" y="5108575"/>
            <a:ext cx="144462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004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23588" name="Down Arrow 63"/>
          <p:cNvSpPr>
            <a:spLocks noChangeArrowheads="1"/>
          </p:cNvSpPr>
          <p:nvPr/>
        </p:nvSpPr>
        <p:spPr bwMode="auto">
          <a:xfrm>
            <a:off x="8101013" y="5108575"/>
            <a:ext cx="142875" cy="288925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F004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23589" name="Down Arrow 64"/>
          <p:cNvSpPr>
            <a:spLocks noChangeArrowheads="1"/>
          </p:cNvSpPr>
          <p:nvPr/>
        </p:nvSpPr>
        <p:spPr bwMode="auto">
          <a:xfrm>
            <a:off x="7185025" y="5108575"/>
            <a:ext cx="142875" cy="288925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F004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23590" name="Down Arrow 65"/>
          <p:cNvSpPr>
            <a:spLocks noChangeArrowheads="1"/>
          </p:cNvSpPr>
          <p:nvPr/>
        </p:nvSpPr>
        <p:spPr bwMode="auto">
          <a:xfrm>
            <a:off x="6289675" y="5108575"/>
            <a:ext cx="144463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004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23591" name="Down Arrow 68"/>
          <p:cNvSpPr>
            <a:spLocks noChangeArrowheads="1"/>
          </p:cNvSpPr>
          <p:nvPr/>
        </p:nvSpPr>
        <p:spPr bwMode="auto">
          <a:xfrm>
            <a:off x="5364163" y="5108575"/>
            <a:ext cx="144462" cy="2889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004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23592" name="Down Arrow 75"/>
          <p:cNvSpPr>
            <a:spLocks noChangeArrowheads="1"/>
          </p:cNvSpPr>
          <p:nvPr/>
        </p:nvSpPr>
        <p:spPr bwMode="auto">
          <a:xfrm>
            <a:off x="4500563" y="5108575"/>
            <a:ext cx="142875" cy="288925"/>
          </a:xfrm>
          <a:prstGeom prst="downArrow">
            <a:avLst>
              <a:gd name="adj1" fmla="val 50000"/>
              <a:gd name="adj2" fmla="val 50556"/>
            </a:avLst>
          </a:prstGeom>
          <a:solidFill>
            <a:srgbClr val="F0041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>
              <a:solidFill>
                <a:srgbClr val="FF000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68313" y="836613"/>
            <a:ext cx="8135937" cy="6778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Tx/>
              <a:buChar char="•"/>
              <a:defRPr/>
            </a:pPr>
            <a:r>
              <a:rPr lang="en-GB" sz="1900" dirty="0">
                <a:latin typeface="+mn-lt"/>
                <a:ea typeface="+mn-ea"/>
                <a:cs typeface="+mn-cs"/>
              </a:rPr>
              <a:t>Familiarise yourself with the location of the </a:t>
            </a:r>
            <a:r>
              <a:rPr lang="en-GB" sz="19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first aid kit, fire extinguisher, safety shower, escape routes </a:t>
            </a:r>
            <a:r>
              <a:rPr lang="en-GB" sz="1900" dirty="0">
                <a:latin typeface="+mn-lt"/>
                <a:ea typeface="+mn-ea"/>
                <a:cs typeface="+mn-cs"/>
              </a:rPr>
              <a:t>and the </a:t>
            </a:r>
            <a:r>
              <a:rPr lang="en-GB" sz="19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emergency exits.</a:t>
            </a:r>
            <a:endParaRPr lang="en-GB" sz="1900" dirty="0">
              <a:latin typeface="+mn-lt"/>
              <a:ea typeface="+mn-ea"/>
              <a:cs typeface="+mn-cs"/>
            </a:endParaRPr>
          </a:p>
        </p:txBody>
      </p:sp>
      <p:sp>
        <p:nvSpPr>
          <p:cNvPr id="23594" name="Text Box 13"/>
          <p:cNvSpPr txBox="1">
            <a:spLocks noChangeArrowheads="1"/>
          </p:cNvSpPr>
          <p:nvPr/>
        </p:nvSpPr>
        <p:spPr bwMode="auto">
          <a:xfrm>
            <a:off x="3995738" y="5314950"/>
            <a:ext cx="11271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800" b="1">
                <a:solidFill>
                  <a:srgbClr val="FF0000"/>
                </a:solidFill>
              </a:rPr>
              <a:t>window</a:t>
            </a:r>
            <a:endParaRPr lang="en-US" altLang="en-US" sz="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3595" name="Text Box 13"/>
          <p:cNvSpPr txBox="1">
            <a:spLocks noChangeArrowheads="1"/>
          </p:cNvSpPr>
          <p:nvPr/>
        </p:nvSpPr>
        <p:spPr bwMode="auto">
          <a:xfrm>
            <a:off x="4886325" y="5314950"/>
            <a:ext cx="11255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800" b="1">
                <a:solidFill>
                  <a:srgbClr val="FF0000"/>
                </a:solidFill>
              </a:rPr>
              <a:t>window</a:t>
            </a:r>
            <a:endParaRPr lang="en-US" altLang="en-US" sz="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3596" name="Text Box 13"/>
          <p:cNvSpPr txBox="1">
            <a:spLocks noChangeArrowheads="1"/>
          </p:cNvSpPr>
          <p:nvPr/>
        </p:nvSpPr>
        <p:spPr bwMode="auto">
          <a:xfrm>
            <a:off x="5821363" y="5314950"/>
            <a:ext cx="11271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800" b="1">
                <a:solidFill>
                  <a:srgbClr val="FF0000"/>
                </a:solidFill>
              </a:rPr>
              <a:t>window</a:t>
            </a:r>
            <a:endParaRPr lang="en-US" altLang="en-US" sz="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3597" name="Text Box 13"/>
          <p:cNvSpPr txBox="1">
            <a:spLocks noChangeArrowheads="1"/>
          </p:cNvSpPr>
          <p:nvPr/>
        </p:nvSpPr>
        <p:spPr bwMode="auto">
          <a:xfrm>
            <a:off x="6686550" y="5314950"/>
            <a:ext cx="11255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800" b="1">
                <a:solidFill>
                  <a:srgbClr val="FF0000"/>
                </a:solidFill>
              </a:rPr>
              <a:t>window</a:t>
            </a:r>
            <a:endParaRPr lang="en-US" altLang="en-US" sz="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3598" name="Text Box 13"/>
          <p:cNvSpPr txBox="1">
            <a:spLocks noChangeArrowheads="1"/>
          </p:cNvSpPr>
          <p:nvPr/>
        </p:nvSpPr>
        <p:spPr bwMode="auto">
          <a:xfrm>
            <a:off x="7621588" y="5314950"/>
            <a:ext cx="11271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800" b="1">
                <a:solidFill>
                  <a:srgbClr val="FF0000"/>
                </a:solidFill>
              </a:rPr>
              <a:t>window</a:t>
            </a:r>
            <a:endParaRPr lang="en-US" altLang="en-US" sz="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3599" name="Text Box 13"/>
          <p:cNvSpPr txBox="1">
            <a:spLocks noChangeArrowheads="1"/>
          </p:cNvSpPr>
          <p:nvPr/>
        </p:nvSpPr>
        <p:spPr bwMode="auto">
          <a:xfrm>
            <a:off x="1692275" y="5314950"/>
            <a:ext cx="11255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800" b="1">
                <a:solidFill>
                  <a:srgbClr val="FF0000"/>
                </a:solidFill>
              </a:rPr>
              <a:t>window</a:t>
            </a:r>
            <a:endParaRPr lang="en-US" altLang="en-US" sz="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360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808413"/>
            <a:ext cx="2317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946525"/>
            <a:ext cx="2317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r="24297"/>
          <a:stretch>
            <a:fillRect/>
          </a:stretch>
        </p:blipFill>
        <p:spPr bwMode="auto">
          <a:xfrm>
            <a:off x="179388" y="2578100"/>
            <a:ext cx="2317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7141" b="13921"/>
          <a:stretch>
            <a:fillRect/>
          </a:stretch>
        </p:blipFill>
        <p:spPr bwMode="auto">
          <a:xfrm>
            <a:off x="8697913" y="421481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0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r="24297"/>
          <a:stretch>
            <a:fillRect/>
          </a:stretch>
        </p:blipFill>
        <p:spPr bwMode="auto">
          <a:xfrm>
            <a:off x="8748713" y="2578100"/>
            <a:ext cx="2317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8" name="Straight Connector 97"/>
          <p:cNvCxnSpPr/>
          <p:nvPr/>
        </p:nvCxnSpPr>
        <p:spPr>
          <a:xfrm flipH="1">
            <a:off x="8388350" y="2927350"/>
            <a:ext cx="360363" cy="442913"/>
          </a:xfrm>
          <a:prstGeom prst="line">
            <a:avLst/>
          </a:prstGeom>
          <a:ln>
            <a:tailEnd type="oval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 flipV="1">
            <a:off x="8459788" y="3719513"/>
            <a:ext cx="360362" cy="442912"/>
          </a:xfrm>
          <a:prstGeom prst="line">
            <a:avLst/>
          </a:prstGeom>
          <a:ln>
            <a:tailEnd type="oval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68313" y="2867025"/>
            <a:ext cx="287337" cy="298450"/>
          </a:xfrm>
          <a:prstGeom prst="line">
            <a:avLst/>
          </a:prstGeom>
          <a:ln>
            <a:tailEnd type="oval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323850" y="3732213"/>
            <a:ext cx="469900" cy="358775"/>
          </a:xfrm>
          <a:prstGeom prst="line">
            <a:avLst/>
          </a:prstGeom>
          <a:ln>
            <a:tailEnd type="oval" w="lg" len="lg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60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r="7141" b="13921"/>
          <a:stretch>
            <a:fillRect/>
          </a:stretch>
        </p:blipFill>
        <p:spPr bwMode="auto">
          <a:xfrm>
            <a:off x="128588" y="414178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r="24297"/>
          <a:stretch>
            <a:fillRect/>
          </a:stretch>
        </p:blipFill>
        <p:spPr bwMode="auto">
          <a:xfrm>
            <a:off x="7077075" y="4162425"/>
            <a:ext cx="2317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1" name="Down Arrow 116"/>
          <p:cNvSpPr>
            <a:spLocks noChangeArrowheads="1"/>
          </p:cNvSpPr>
          <p:nvPr/>
        </p:nvSpPr>
        <p:spPr bwMode="auto">
          <a:xfrm rot="5400000" flipH="1">
            <a:off x="1849438" y="3251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612" name="Down Arrow 117"/>
          <p:cNvSpPr>
            <a:spLocks noChangeArrowheads="1"/>
          </p:cNvSpPr>
          <p:nvPr/>
        </p:nvSpPr>
        <p:spPr bwMode="auto">
          <a:xfrm rot="5400000" flipH="1">
            <a:off x="3000375" y="3251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613" name="Down Arrow 118"/>
          <p:cNvSpPr>
            <a:spLocks noChangeArrowheads="1"/>
          </p:cNvSpPr>
          <p:nvPr/>
        </p:nvSpPr>
        <p:spPr bwMode="auto">
          <a:xfrm rot="5400000" flipH="1">
            <a:off x="4152900" y="3251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614" name="Down Arrow 119"/>
          <p:cNvSpPr>
            <a:spLocks noChangeArrowheads="1"/>
          </p:cNvSpPr>
          <p:nvPr/>
        </p:nvSpPr>
        <p:spPr bwMode="auto">
          <a:xfrm rot="5400000" flipH="1">
            <a:off x="5232400" y="3251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615" name="Down Arrow 120"/>
          <p:cNvSpPr>
            <a:spLocks noChangeArrowheads="1"/>
          </p:cNvSpPr>
          <p:nvPr/>
        </p:nvSpPr>
        <p:spPr bwMode="auto">
          <a:xfrm rot="5400000" flipH="1">
            <a:off x="6240463" y="3251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616" name="Down Arrow 121"/>
          <p:cNvSpPr>
            <a:spLocks noChangeArrowheads="1"/>
          </p:cNvSpPr>
          <p:nvPr/>
        </p:nvSpPr>
        <p:spPr bwMode="auto">
          <a:xfrm rot="5400000" flipH="1">
            <a:off x="8507413" y="3251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/>
          </a:p>
        </p:txBody>
      </p:sp>
      <p:sp>
        <p:nvSpPr>
          <p:cNvPr id="23617" name="Down Arrow 122"/>
          <p:cNvSpPr>
            <a:spLocks noChangeArrowheads="1"/>
          </p:cNvSpPr>
          <p:nvPr/>
        </p:nvSpPr>
        <p:spPr bwMode="auto">
          <a:xfrm rot="5400000" flipH="1">
            <a:off x="7426325" y="3251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/>
          </a:p>
        </p:txBody>
      </p:sp>
      <p:sp>
        <p:nvSpPr>
          <p:cNvPr id="23618" name="Down Arrow 124"/>
          <p:cNvSpPr>
            <a:spLocks noChangeArrowheads="1"/>
          </p:cNvSpPr>
          <p:nvPr/>
        </p:nvSpPr>
        <p:spPr bwMode="auto">
          <a:xfrm>
            <a:off x="4479925" y="2449513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619" name="Down Arrow 125"/>
          <p:cNvSpPr>
            <a:spLocks noChangeArrowheads="1"/>
          </p:cNvSpPr>
          <p:nvPr/>
        </p:nvSpPr>
        <p:spPr bwMode="auto">
          <a:xfrm>
            <a:off x="1116013" y="2649538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sp>
        <p:nvSpPr>
          <p:cNvPr id="23620" name="Down Arrow 126"/>
          <p:cNvSpPr>
            <a:spLocks noChangeArrowheads="1"/>
          </p:cNvSpPr>
          <p:nvPr/>
        </p:nvSpPr>
        <p:spPr bwMode="auto">
          <a:xfrm rot="5400000" flipH="1">
            <a:off x="6562725" y="3971925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 b="1"/>
          </a:p>
        </p:txBody>
      </p:sp>
      <p:pic>
        <p:nvPicPr>
          <p:cNvPr id="236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4" r="24297"/>
          <a:stretch>
            <a:fillRect/>
          </a:stretch>
        </p:blipFill>
        <p:spPr bwMode="auto">
          <a:xfrm>
            <a:off x="1933575" y="3946525"/>
            <a:ext cx="1905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162425"/>
            <a:ext cx="5762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157663"/>
            <a:ext cx="5762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162425"/>
            <a:ext cx="5762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25" name="Down Arrow 79"/>
          <p:cNvSpPr>
            <a:spLocks noChangeArrowheads="1"/>
          </p:cNvSpPr>
          <p:nvPr/>
        </p:nvSpPr>
        <p:spPr bwMode="auto">
          <a:xfrm flipV="1">
            <a:off x="2627313" y="396875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pic>
        <p:nvPicPr>
          <p:cNvPr id="2362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6" b="18478"/>
          <a:stretch>
            <a:fillRect/>
          </a:stretch>
        </p:blipFill>
        <p:spPr bwMode="auto">
          <a:xfrm>
            <a:off x="7380288" y="2506663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-4956"/>
          <a:stretch>
            <a:fillRect/>
          </a:stretch>
        </p:blipFill>
        <p:spPr bwMode="auto">
          <a:xfrm>
            <a:off x="3563938" y="4162425"/>
            <a:ext cx="2873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9100"/>
            <a:ext cx="6492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499100"/>
            <a:ext cx="6492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499100"/>
            <a:ext cx="6492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9100"/>
            <a:ext cx="6492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499100"/>
            <a:ext cx="6492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5499100"/>
            <a:ext cx="6492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55963"/>
            <a:ext cx="36512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6DB5DE-8495-49B2-8D44-22B9E3898131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Basic Safety Requirements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052513"/>
            <a:ext cx="8431213" cy="4608512"/>
          </a:xfrm>
        </p:spPr>
        <p:txBody>
          <a:bodyPr/>
          <a:lstStyle/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sz="1900" dirty="0" smtClean="0">
                <a:solidFill>
                  <a:srgbClr val="0000CC"/>
                </a:solidFill>
              </a:rPr>
              <a:t>No smoking is permitted in the EMBL buildings. </a:t>
            </a:r>
            <a:r>
              <a:rPr lang="en-GB" altLang="en-US" sz="1900" dirty="0" smtClean="0"/>
              <a:t>Smoking is allowed on the terrace of building 48e on the second floor.</a:t>
            </a: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sz="1900" dirty="0" smtClean="0"/>
              <a:t>Stairways, emergency exits and escape routes must be kept free at all times.</a:t>
            </a:r>
            <a:endParaRPr lang="de-DE" altLang="en-US" sz="1900" dirty="0" smtClean="0"/>
          </a:p>
          <a:p>
            <a:pPr marL="171450" indent="-171450">
              <a:spcBef>
                <a:spcPts val="600"/>
              </a:spcBef>
              <a:spcAft>
                <a:spcPts val="600"/>
              </a:spcAft>
            </a:pPr>
            <a:r>
              <a:rPr lang="en-GB" altLang="en-US" sz="1900" dirty="0" smtClean="0"/>
              <a:t>Fire exit doors should remain closed.</a:t>
            </a: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sz="1900" dirty="0" smtClean="0">
                <a:solidFill>
                  <a:srgbClr val="0000CC"/>
                </a:solidFill>
              </a:rPr>
              <a:t>Close windows and doors </a:t>
            </a:r>
            <a:r>
              <a:rPr lang="en-GB" altLang="en-US" sz="1900" dirty="0" smtClean="0"/>
              <a:t>of the laboratories prior to leaving.</a:t>
            </a: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sz="1900" dirty="0" smtClean="0"/>
              <a:t>Do not endanger others or yourself.</a:t>
            </a: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sz="1900" dirty="0" smtClean="0"/>
              <a:t>For your own safety, you are only allowed to </a:t>
            </a:r>
            <a:r>
              <a:rPr lang="en-GB" altLang="en-US" sz="1900" dirty="0" smtClean="0">
                <a:solidFill>
                  <a:srgbClr val="0000CC"/>
                </a:solidFill>
              </a:rPr>
              <a:t>work alone at night </a:t>
            </a:r>
            <a:r>
              <a:rPr lang="en-GB" altLang="en-US" sz="1900" dirty="0" smtClean="0"/>
              <a:t>or at </a:t>
            </a:r>
            <a:r>
              <a:rPr lang="en-GB" altLang="en-US" sz="1900" dirty="0" smtClean="0">
                <a:solidFill>
                  <a:srgbClr val="0000CC"/>
                </a:solidFill>
              </a:rPr>
              <a:t>weekends</a:t>
            </a:r>
            <a:r>
              <a:rPr lang="en-GB" altLang="en-US" sz="1900" u="sng" dirty="0" smtClean="0">
                <a:solidFill>
                  <a:srgbClr val="FF0000"/>
                </a:solidFill>
              </a:rPr>
              <a:t> if you first have informed your local contact (external visitor) or your group leader (internal users)</a:t>
            </a:r>
            <a:r>
              <a:rPr lang="en-GB" altLang="en-US" sz="1900" dirty="0" smtClean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437063"/>
            <a:ext cx="1152525" cy="11112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7A117F2-5537-4AA4-B324-EECCF1A11603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Fire Emergency</a:t>
            </a:r>
            <a:endParaRPr lang="en-US" altLang="en-US" smtClean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052513"/>
            <a:ext cx="6121400" cy="2808287"/>
          </a:xfrm>
        </p:spPr>
        <p:txBody>
          <a:bodyPr/>
          <a:lstStyle/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smtClean="0">
                <a:solidFill>
                  <a:srgbClr val="0000CC"/>
                </a:solidFill>
              </a:rPr>
              <a:t>Raise the alarm </a:t>
            </a:r>
            <a:r>
              <a:rPr lang="de-DE" altLang="en-US" sz="1800" smtClean="0"/>
              <a:t>by pressing the nearest fire-alarm button</a:t>
            </a: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smtClean="0"/>
              <a:t>You may try to extinguish a minor fire, </a:t>
            </a:r>
            <a:r>
              <a:rPr lang="en-US" altLang="en-US" sz="1800" smtClean="0">
                <a:solidFill>
                  <a:srgbClr val="F00415"/>
                </a:solidFill>
              </a:rPr>
              <a:t>but you must not put yourselves at risk to fight a fire. </a:t>
            </a:r>
            <a:endParaRPr lang="en-US" altLang="en-US" sz="1800" smtClean="0">
              <a:solidFill>
                <a:srgbClr val="FF00FF"/>
              </a:solidFill>
            </a:endParaRPr>
          </a:p>
          <a:p>
            <a:pPr marL="171450" indent="-17145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smtClean="0">
                <a:solidFill>
                  <a:srgbClr val="0000CC"/>
                </a:solidFill>
              </a:rPr>
              <a:t>Evacuate the building </a:t>
            </a:r>
            <a:r>
              <a:rPr lang="en-US" altLang="en-US" sz="1800" smtClean="0"/>
              <a:t>and follow the fire escape plan. </a:t>
            </a:r>
            <a:r>
              <a:rPr lang="en-GB" altLang="en-US" sz="1800" smtClean="0"/>
              <a:t>Don‘t use the elevator – danger of power failure.</a:t>
            </a:r>
            <a:endParaRPr lang="en-US" altLang="en-US" sz="1800" smtClean="0"/>
          </a:p>
        </p:txBody>
      </p:sp>
      <p:pic>
        <p:nvPicPr>
          <p:cNvPr id="27653" name="Picture 4" descr="DSC00046-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052513"/>
            <a:ext cx="16446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12"/>
          <p:cNvSpPr>
            <a:spLocks noChangeArrowheads="1"/>
          </p:cNvSpPr>
          <p:nvPr/>
        </p:nvSpPr>
        <p:spPr bwMode="auto">
          <a:xfrm>
            <a:off x="971550" y="3357563"/>
            <a:ext cx="641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en-GB" altLang="en-US" i="1"/>
          </a:p>
        </p:txBody>
      </p:sp>
      <p:sp>
        <p:nvSpPr>
          <p:cNvPr id="27655" name="Picture 10"/>
          <p:cNvSpPr>
            <a:spLocks noChangeAspect="1" noChangeArrowheads="1"/>
          </p:cNvSpPr>
          <p:nvPr/>
        </p:nvSpPr>
        <p:spPr bwMode="auto">
          <a:xfrm>
            <a:off x="7019925" y="2413000"/>
            <a:ext cx="1646238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200"/>
          </a:p>
        </p:txBody>
      </p:sp>
      <p:pic>
        <p:nvPicPr>
          <p:cNvPr id="2765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349500"/>
            <a:ext cx="16033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1" r="30891" b="35764"/>
          <a:stretch>
            <a:fillRect/>
          </a:stretch>
        </p:blipFill>
        <p:spPr bwMode="auto">
          <a:xfrm>
            <a:off x="1100138" y="2781300"/>
            <a:ext cx="50561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ECDF3A-AEF4-4747-8BFC-26219E91CD79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In case of Evacuation</a:t>
            </a:r>
            <a:endParaRPr lang="en-US" altLang="en-US" smtClean="0"/>
          </a:p>
        </p:txBody>
      </p:sp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2924175"/>
            <a:ext cx="992188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890588"/>
            <a:ext cx="86756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3413" lvl="1" indent="-176213">
              <a:spcBef>
                <a:spcPts val="0"/>
              </a:spcBef>
              <a:buClr>
                <a:schemeClr val="accent1"/>
              </a:buClr>
              <a:buFont typeface="Times" charset="0"/>
              <a:buChar char="•"/>
              <a:defRPr/>
            </a:pPr>
            <a:r>
              <a:rPr lang="en-GB" sz="18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Exit the building </a:t>
            </a:r>
            <a:r>
              <a:rPr lang="en-GB" sz="1800" dirty="0">
                <a:latin typeface="+mn-lt"/>
                <a:ea typeface="+mn-ea"/>
                <a:cs typeface="+mn-cs"/>
              </a:rPr>
              <a:t>following the escape route signs and proceed to the meeting point. Don‘t run on your way out.</a:t>
            </a:r>
          </a:p>
          <a:p>
            <a:pPr marL="633413" lvl="1" indent="-176213" eaLnBrk="1" hangingPunct="1">
              <a:spcBef>
                <a:spcPts val="0"/>
              </a:spcBef>
              <a:buClr>
                <a:schemeClr val="accent1"/>
              </a:buClr>
              <a:buFont typeface="Times" charset="0"/>
              <a:buChar char="•"/>
              <a:defRPr/>
            </a:pPr>
            <a:r>
              <a:rPr lang="en-GB" sz="18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Follow the instructions </a:t>
            </a:r>
            <a:r>
              <a:rPr lang="en-GB" sz="1800" dirty="0">
                <a:latin typeface="+mn-lt"/>
                <a:ea typeface="+mn-ea"/>
                <a:cs typeface="+mn-cs"/>
              </a:rPr>
              <a:t>of the fire wardens, the DESY emergency response team and the fire brigade.</a:t>
            </a:r>
          </a:p>
          <a:p>
            <a:pPr marL="633413" lvl="1" indent="-176213">
              <a:spcBef>
                <a:spcPts val="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GB" sz="18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Wait to return to the building </a:t>
            </a:r>
            <a:r>
              <a:rPr lang="en-GB" sz="1800" dirty="0">
                <a:latin typeface="+mn-lt"/>
                <a:ea typeface="+mn-ea"/>
                <a:cs typeface="+mn-cs"/>
              </a:rPr>
              <a:t>until authorised by the coordinator at the meeting point.</a:t>
            </a:r>
            <a:endParaRPr lang="en-GB" sz="1800" dirty="0"/>
          </a:p>
        </p:txBody>
      </p:sp>
      <p:sp>
        <p:nvSpPr>
          <p:cNvPr id="29703" name="Rectangle 15"/>
          <p:cNvSpPr>
            <a:spLocks noChangeArrowheads="1"/>
          </p:cNvSpPr>
          <p:nvPr/>
        </p:nvSpPr>
        <p:spPr bwMode="auto">
          <a:xfrm>
            <a:off x="6516688" y="4221163"/>
            <a:ext cx="21209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rgbClr val="0000CC"/>
                </a:solidFill>
              </a:rPr>
              <a:t>The location of evacuation assembly area is located </a:t>
            </a:r>
            <a:r>
              <a:rPr lang="en-US" altLang="en-US" sz="1200" b="1" dirty="0" err="1">
                <a:solidFill>
                  <a:srgbClr val="0000CC"/>
                </a:solidFill>
              </a:rPr>
              <a:t>i</a:t>
            </a:r>
            <a:r>
              <a:rPr lang="en-GB" altLang="en-US" sz="1200" b="1" dirty="0">
                <a:solidFill>
                  <a:srgbClr val="0000CC"/>
                </a:solidFill>
              </a:rPr>
              <a:t>n the </a:t>
            </a:r>
            <a:r>
              <a:rPr lang="en-GB" altLang="en-US" sz="1200" b="1" dirty="0">
                <a:solidFill>
                  <a:srgbClr val="FF0000"/>
                </a:solidFill>
              </a:rPr>
              <a:t>large parking area in front of </a:t>
            </a:r>
            <a:r>
              <a:rPr lang="en-GB" altLang="en-US" sz="1200" b="1" dirty="0" smtClean="0">
                <a:solidFill>
                  <a:srgbClr val="FF0000"/>
                </a:solidFill>
              </a:rPr>
              <a:t>building 47c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48013" y="3789363"/>
            <a:ext cx="415925" cy="419100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9705" name="Straight Arrow Connector 29"/>
          <p:cNvCxnSpPr>
            <a:cxnSpLocks noChangeShapeType="1"/>
          </p:cNvCxnSpPr>
          <p:nvPr/>
        </p:nvCxnSpPr>
        <p:spPr bwMode="auto">
          <a:xfrm flipH="1">
            <a:off x="4132263" y="3908425"/>
            <a:ext cx="3392487" cy="1176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970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013325"/>
            <a:ext cx="5365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084763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3471863" y="2722563"/>
            <a:ext cx="415925" cy="419100"/>
          </a:xfrm>
          <a:prstGeom prst="ellipse">
            <a:avLst/>
          </a:prstGeom>
          <a:noFill/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3627438" y="2932113"/>
            <a:ext cx="52387" cy="976312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Times" panose="02020603050405020304" pitchFamily="18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B740CC4-BF01-463B-B882-EFCB50EF21C4}" type="slidenum">
              <a:rPr lang="de-DE" altLang="en-US" sz="9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en-US" sz="900">
              <a:solidFill>
                <a:srgbClr val="FFFFFF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General Laboratory Safety Rules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052513"/>
            <a:ext cx="6624637" cy="3455987"/>
          </a:xfrm>
        </p:spPr>
        <p:txBody>
          <a:bodyPr/>
          <a:lstStyle/>
          <a:p>
            <a:pPr marL="271463" indent="-271463" eaLnBrk="1" hangingPunct="1">
              <a:lnSpc>
                <a:spcPct val="120000"/>
              </a:lnSpc>
            </a:pPr>
            <a:r>
              <a:rPr lang="en-GB" altLang="en-US" sz="1800" dirty="0" smtClean="0">
                <a:solidFill>
                  <a:srgbClr val="0000CC"/>
                </a:solidFill>
              </a:rPr>
              <a:t>Coat, bag and luggage must be stored in the lockers </a:t>
            </a:r>
            <a:r>
              <a:rPr lang="en-GB" altLang="en-US" sz="1800" dirty="0" smtClean="0"/>
              <a:t>available on the ground floor near the SPC Facility.</a:t>
            </a:r>
          </a:p>
          <a:p>
            <a:pPr marL="271463" indent="-271463" eaLnBrk="1" hangingPunct="1">
              <a:lnSpc>
                <a:spcPct val="120000"/>
              </a:lnSpc>
              <a:buFontTx/>
              <a:buNone/>
            </a:pPr>
            <a:endParaRPr lang="en-GB" altLang="en-US" sz="1800" dirty="0" smtClean="0"/>
          </a:p>
          <a:p>
            <a:pPr marL="271463" indent="-271463" eaLnBrk="1" hangingPunct="1">
              <a:lnSpc>
                <a:spcPct val="120000"/>
              </a:lnSpc>
            </a:pPr>
            <a:r>
              <a:rPr lang="en-GB" altLang="en-US" sz="1800" dirty="0" smtClean="0"/>
              <a:t>You are </a:t>
            </a:r>
            <a:r>
              <a:rPr lang="en-GB" altLang="en-US" sz="1800" dirty="0" smtClean="0">
                <a:solidFill>
                  <a:srgbClr val="0000CC"/>
                </a:solidFill>
              </a:rPr>
              <a:t>not allowed to eat or drink </a:t>
            </a:r>
            <a:r>
              <a:rPr lang="en-GB" altLang="en-US" sz="1800" dirty="0" smtClean="0"/>
              <a:t>in the lab. Foods and drinks must never be stored in laboratories and cold rooms. </a:t>
            </a:r>
          </a:p>
          <a:p>
            <a:pPr marL="271463" indent="-271463" eaLnBrk="1" hangingPunct="1">
              <a:lnSpc>
                <a:spcPct val="120000"/>
              </a:lnSpc>
              <a:buFontTx/>
              <a:buNone/>
            </a:pPr>
            <a:endParaRPr lang="en-GB" altLang="en-US" sz="1800" dirty="0" smtClean="0"/>
          </a:p>
          <a:p>
            <a:pPr marL="271463" indent="-271463" eaLnBrk="1" hangingPunct="1">
              <a:lnSpc>
                <a:spcPct val="110000"/>
              </a:lnSpc>
            </a:pPr>
            <a:r>
              <a:rPr lang="en-GB" altLang="en-US" sz="1800" dirty="0" smtClean="0">
                <a:solidFill>
                  <a:srgbClr val="0000CC"/>
                </a:solidFill>
              </a:rPr>
              <a:t>Lab coats </a:t>
            </a:r>
            <a:r>
              <a:rPr lang="en-GB" altLang="en-US" sz="1800" dirty="0" smtClean="0"/>
              <a:t>for EMBL staff and visitors are available in the hall near the SPC Facility and are mandatory in the lab.</a:t>
            </a:r>
          </a:p>
        </p:txBody>
      </p:sp>
      <p:pic>
        <p:nvPicPr>
          <p:cNvPr id="33797" name="Picture 4" descr="p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2781300"/>
            <a:ext cx="9509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22279"/>
          <a:stretch>
            <a:fillRect/>
          </a:stretch>
        </p:blipFill>
        <p:spPr bwMode="auto">
          <a:xfrm>
            <a:off x="7362825" y="1052513"/>
            <a:ext cx="95408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9" name="Group 11"/>
          <p:cNvGrpSpPr>
            <a:grpSpLocks/>
          </p:cNvGrpSpPr>
          <p:nvPr/>
        </p:nvGrpSpPr>
        <p:grpSpPr bwMode="auto">
          <a:xfrm>
            <a:off x="7364413" y="3829050"/>
            <a:ext cx="950912" cy="968375"/>
            <a:chOff x="1219200" y="1868693"/>
            <a:chExt cx="4431323" cy="4572000"/>
          </a:xfrm>
        </p:grpSpPr>
        <p:pic>
          <p:nvPicPr>
            <p:cNvPr id="33800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868693"/>
              <a:ext cx="4431323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9" descr="EMBL 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53"/>
            <a:stretch>
              <a:fillRect/>
            </a:stretch>
          </p:blipFill>
          <p:spPr bwMode="auto">
            <a:xfrm>
              <a:off x="3886200" y="3657600"/>
              <a:ext cx="21947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2">
      <a:dk1>
        <a:srgbClr val="000000"/>
      </a:dk1>
      <a:lt1>
        <a:srgbClr val="DCDCDC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EBEBEB"/>
      </a:accent3>
      <a:accent4>
        <a:srgbClr val="000000"/>
      </a:accent4>
      <a:accent5>
        <a:srgbClr val="BCD3B0"/>
      </a:accent5>
      <a:accent6>
        <a:srgbClr val="CA0016"/>
      </a:accent6>
      <a:hlink>
        <a:srgbClr val="007E82"/>
      </a:hlink>
      <a:folHlink>
        <a:srgbClr val="72AD46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8960</TotalTime>
  <Words>1410</Words>
  <Application>Microsoft Office PowerPoint</Application>
  <PresentationFormat>On-screen Show (4:3)</PresentationFormat>
  <Paragraphs>250</Paragraphs>
  <Slides>22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Geneva</vt:lpstr>
      <vt:lpstr>Times</vt:lpstr>
      <vt:lpstr>Times New Roman</vt:lpstr>
      <vt:lpstr>Wingdings</vt:lpstr>
      <vt:lpstr>Leere Präsentation</vt:lpstr>
      <vt:lpstr>Chart</vt:lpstr>
      <vt:lpstr>Safety briefing for working in the SPC facility (building 48e)</vt:lpstr>
      <vt:lpstr>EMBL Safety Policy </vt:lpstr>
      <vt:lpstr>The SPC and HTX Facility</vt:lpstr>
      <vt:lpstr>The SPC and HTX Facility</vt:lpstr>
      <vt:lpstr>Basic Safety Requirements</vt:lpstr>
      <vt:lpstr>Basic Safety Requirements</vt:lpstr>
      <vt:lpstr>Fire Emergency</vt:lpstr>
      <vt:lpstr>In case of Evacuation</vt:lpstr>
      <vt:lpstr>General Laboratory Safety Rules</vt:lpstr>
      <vt:lpstr>General Laboratory Safety Rules</vt:lpstr>
      <vt:lpstr>General Laboratory Safety Rules</vt:lpstr>
      <vt:lpstr>General Laboratory Safety Rules</vt:lpstr>
      <vt:lpstr>General Laboratory Safety Rules</vt:lpstr>
      <vt:lpstr>Chemical Safety Rules </vt:lpstr>
      <vt:lpstr>Chemical Safety Rules </vt:lpstr>
      <vt:lpstr>Chemical Safety Rules </vt:lpstr>
      <vt:lpstr>Chemical Safety Rules </vt:lpstr>
      <vt:lpstr>Biological Safety Rules</vt:lpstr>
      <vt:lpstr>Biological Safety Rules</vt:lpstr>
      <vt:lpstr>Medical Service: available on site</vt:lpstr>
      <vt:lpstr>PowerPoint Presentation</vt:lpstr>
      <vt:lpstr>You have completed the Online Briefing</vt:lpstr>
    </vt:vector>
  </TitlesOfParts>
  <Company>s 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PowerPoint-Präsentation</dc:title>
  <dc:creator>Stephane Boivin</dc:creator>
  <cp:keywords>Safety training 48e building</cp:keywords>
  <cp:lastModifiedBy>Desi D</cp:lastModifiedBy>
  <cp:revision>753</cp:revision>
  <dcterms:created xsi:type="dcterms:W3CDTF">2010-12-02T14:09:47Z</dcterms:created>
  <dcterms:modified xsi:type="dcterms:W3CDTF">2017-01-23T12:52:11Z</dcterms:modified>
</cp:coreProperties>
</file>